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33"/>
  </p:handoutMasterIdLst>
  <p:sldIdLst>
    <p:sldId id="342" r:id="rId3"/>
    <p:sldId id="341" r:id="rId5"/>
    <p:sldId id="390" r:id="rId6"/>
    <p:sldId id="406" r:id="rId7"/>
    <p:sldId id="392" r:id="rId8"/>
    <p:sldId id="393" r:id="rId9"/>
    <p:sldId id="391" r:id="rId10"/>
    <p:sldId id="395" r:id="rId11"/>
    <p:sldId id="431" r:id="rId12"/>
    <p:sldId id="411" r:id="rId13"/>
    <p:sldId id="412" r:id="rId14"/>
    <p:sldId id="413" r:id="rId15"/>
    <p:sldId id="414" r:id="rId16"/>
    <p:sldId id="415" r:id="rId17"/>
    <p:sldId id="416" r:id="rId18"/>
    <p:sldId id="417" r:id="rId19"/>
    <p:sldId id="418" r:id="rId20"/>
    <p:sldId id="419" r:id="rId21"/>
    <p:sldId id="420" r:id="rId22"/>
    <p:sldId id="421" r:id="rId23"/>
    <p:sldId id="422" r:id="rId24"/>
    <p:sldId id="423" r:id="rId25"/>
    <p:sldId id="424" r:id="rId26"/>
    <p:sldId id="425" r:id="rId27"/>
    <p:sldId id="426" r:id="rId28"/>
    <p:sldId id="427" r:id="rId29"/>
    <p:sldId id="428" r:id="rId30"/>
    <p:sldId id="429" r:id="rId31"/>
    <p:sldId id="430" r:id="rId32"/>
  </p:sldIdLst>
  <p:sldSz cx="9144000" cy="5143500" type="screen16x9"/>
  <p:notesSz cx="6858000" cy="9144000"/>
  <p:embeddedFontLst>
    <p:embeddedFont>
      <p:font typeface="黑体" panose="02010609060101010101" charset="-122"/>
      <p:regular r:id="rId37"/>
    </p:embeddedFont>
    <p:embeddedFont>
      <p:font typeface="微软雅黑" panose="020B0503020204020204" pitchFamily="34" charset="-122"/>
      <p:regular r:id="rId38"/>
    </p:embeddedFont>
    <p:embeddedFont>
      <p:font typeface="Calibri" panose="020F0502020204030204" charset="0"/>
      <p:regular r:id="rId39"/>
      <p:bold r:id="rId40"/>
      <p:italic r:id="rId41"/>
      <p:boldItalic r:id="rId42"/>
    </p:embeddedFont>
  </p:embeddedFontLst>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835" algn="l" defTabSz="1219200" rtl="0" eaLnBrk="1" latinLnBrk="0" hangingPunct="1">
      <a:defRPr sz="2400" kern="1200">
        <a:solidFill>
          <a:schemeClr val="tx1"/>
        </a:solidFill>
        <a:latin typeface="+mn-lt"/>
        <a:ea typeface="+mn-ea"/>
        <a:cs typeface="+mn-cs"/>
      </a:defRPr>
    </a:lvl3pPr>
    <a:lvl4pPr marL="1829435"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9270" algn="l" defTabSz="1219200" rtl="0" eaLnBrk="1" latinLnBrk="0" hangingPunct="1">
      <a:defRPr sz="2400" kern="1200">
        <a:solidFill>
          <a:schemeClr val="tx1"/>
        </a:solidFill>
        <a:latin typeface="+mn-lt"/>
        <a:ea typeface="+mn-ea"/>
        <a:cs typeface="+mn-cs"/>
      </a:defRPr>
    </a:lvl6pPr>
    <a:lvl7pPr marL="3658870" algn="l" defTabSz="1219200" rtl="0" eaLnBrk="1" latinLnBrk="0" hangingPunct="1">
      <a:defRPr sz="2400" kern="1200">
        <a:solidFill>
          <a:schemeClr val="tx1"/>
        </a:solidFill>
        <a:latin typeface="+mn-lt"/>
        <a:ea typeface="+mn-ea"/>
        <a:cs typeface="+mn-cs"/>
      </a:defRPr>
    </a:lvl7pPr>
    <a:lvl8pPr marL="4268470" algn="l" defTabSz="1219200" rtl="0" eaLnBrk="1" latinLnBrk="0" hangingPunct="1">
      <a:defRPr sz="2400" kern="1200">
        <a:solidFill>
          <a:schemeClr val="tx1"/>
        </a:solidFill>
        <a:latin typeface="+mn-lt"/>
        <a:ea typeface="+mn-ea"/>
        <a:cs typeface="+mn-cs"/>
      </a:defRPr>
    </a:lvl8pPr>
    <a:lvl9pPr marL="4878705" algn="l" defTabSz="1219200" rtl="0" eaLnBrk="1" latinLnBrk="0" hangingPunct="1">
      <a:defRPr sz="24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0000FF"/>
    <a:srgbClr val="C19653"/>
    <a:srgbClr val="C4A250"/>
    <a:srgbClr val="F5EACA"/>
    <a:srgbClr val="414455"/>
    <a:srgbClr val="F1DDA9"/>
    <a:srgbClr val="005DA2"/>
    <a:srgbClr val="FFC400"/>
    <a:srgbClr val="FFD3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59" autoAdjust="0"/>
    <p:restoredTop sz="81567" autoAdjust="0"/>
  </p:normalViewPr>
  <p:slideViewPr>
    <p:cSldViewPr>
      <p:cViewPr varScale="1">
        <p:scale>
          <a:sx n="131" d="100"/>
          <a:sy n="131" d="100"/>
        </p:scale>
        <p:origin x="972" y="108"/>
      </p:cViewPr>
      <p:guideLst>
        <p:guide orient="horz" pos="1677"/>
        <p:guide pos="2850"/>
        <p:guide pos="104"/>
        <p:guide pos="1393"/>
        <p:guide pos="876"/>
      </p:guideLst>
    </p:cSldViewPr>
  </p:slideViewPr>
  <p:notesTextViewPr>
    <p:cViewPr>
      <p:scale>
        <a:sx n="1" d="1"/>
        <a:sy n="1" d="1"/>
      </p:scale>
      <p:origin x="0" y="0"/>
    </p:cViewPr>
  </p:notesTextViewPr>
  <p:sorterViewPr>
    <p:cViewPr>
      <p:scale>
        <a:sx n="130" d="100"/>
        <a:sy n="130" d="100"/>
      </p:scale>
      <p:origin x="0" y="441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notesMaster" Target="notesMasters/notesMaster1.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黑体" panose="02010609060101010101" charset="-122"/>
                <a:cs typeface="黑体"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黑体" panose="02010609060101010101" charset="-122"/>
                <a:cs typeface="黑体" panose="02010609060101010101" charset="-122"/>
              </a:defRPr>
            </a:lvl1pPr>
          </a:lstStyle>
          <a:p>
            <a:fld id="{1262AE03-6EE8-41FD-8A37-86C6BC5E264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533" y="685800"/>
            <a:ext cx="6094934"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黑体" panose="02010609060101010101" charset="-122"/>
                <a:cs typeface="黑体"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黑体" panose="02010609060101010101" charset="-122"/>
                <a:cs typeface="黑体" panose="02010609060101010101" charset="-122"/>
              </a:defRPr>
            </a:lvl1pPr>
          </a:lstStyle>
          <a:p>
            <a:fld id="{0E21FD59-C920-460C-B1C9-0346C59420B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黑体" panose="02010609060101010101" charset="-122"/>
        <a:cs typeface="黑体" panose="02010609060101010101" charset="-122"/>
      </a:defRPr>
    </a:lvl1pPr>
    <a:lvl2pPr marL="609600" algn="l" defTabSz="1219200" rtl="0" eaLnBrk="1" latinLnBrk="0" hangingPunct="1">
      <a:defRPr sz="1600" kern="1200">
        <a:solidFill>
          <a:schemeClr val="tx1"/>
        </a:solidFill>
        <a:latin typeface="+mn-lt"/>
        <a:ea typeface="黑体" panose="02010609060101010101" charset="-122"/>
        <a:cs typeface="黑体" panose="02010609060101010101" charset="-122"/>
      </a:defRPr>
    </a:lvl2pPr>
    <a:lvl3pPr marL="1219835" algn="l" defTabSz="1219200" rtl="0" eaLnBrk="1" latinLnBrk="0" hangingPunct="1">
      <a:defRPr sz="1600" kern="1200">
        <a:solidFill>
          <a:schemeClr val="tx1"/>
        </a:solidFill>
        <a:latin typeface="+mn-lt"/>
        <a:ea typeface="黑体" panose="02010609060101010101" charset="-122"/>
        <a:cs typeface="黑体" panose="02010609060101010101" charset="-122"/>
      </a:defRPr>
    </a:lvl3pPr>
    <a:lvl4pPr marL="1829435" algn="l" defTabSz="1219200" rtl="0" eaLnBrk="1" latinLnBrk="0" hangingPunct="1">
      <a:defRPr sz="1600" kern="1200">
        <a:solidFill>
          <a:schemeClr val="tx1"/>
        </a:solidFill>
        <a:latin typeface="+mn-lt"/>
        <a:ea typeface="黑体" panose="02010609060101010101" charset="-122"/>
        <a:cs typeface="黑体" panose="02010609060101010101" charset="-122"/>
      </a:defRPr>
    </a:lvl4pPr>
    <a:lvl5pPr marL="2439035" algn="l" defTabSz="1219200" rtl="0" eaLnBrk="1" latinLnBrk="0" hangingPunct="1">
      <a:defRPr sz="1600" kern="1200">
        <a:solidFill>
          <a:schemeClr val="tx1"/>
        </a:solidFill>
        <a:latin typeface="+mn-lt"/>
        <a:ea typeface="黑体" panose="02010609060101010101" charset="-122"/>
        <a:cs typeface="黑体" panose="02010609060101010101" charset="-122"/>
      </a:defRPr>
    </a:lvl5pPr>
    <a:lvl6pPr marL="3049270" algn="l" defTabSz="1219200" rtl="0" eaLnBrk="1" latinLnBrk="0" hangingPunct="1">
      <a:defRPr sz="1600" kern="1200">
        <a:solidFill>
          <a:schemeClr val="tx1"/>
        </a:solidFill>
        <a:latin typeface="+mn-lt"/>
        <a:ea typeface="+mn-ea"/>
        <a:cs typeface="+mn-cs"/>
      </a:defRPr>
    </a:lvl6pPr>
    <a:lvl7pPr marL="3658870" algn="l" defTabSz="1219200" rtl="0" eaLnBrk="1" latinLnBrk="0" hangingPunct="1">
      <a:defRPr sz="1600" kern="1200">
        <a:solidFill>
          <a:schemeClr val="tx1"/>
        </a:solidFill>
        <a:latin typeface="+mn-lt"/>
        <a:ea typeface="+mn-ea"/>
        <a:cs typeface="+mn-cs"/>
      </a:defRPr>
    </a:lvl7pPr>
    <a:lvl8pPr marL="4268470" algn="l" defTabSz="1219200" rtl="0" eaLnBrk="1" latinLnBrk="0" hangingPunct="1">
      <a:defRPr sz="1600" kern="1200">
        <a:solidFill>
          <a:schemeClr val="tx1"/>
        </a:solidFill>
        <a:latin typeface="+mn-lt"/>
        <a:ea typeface="+mn-ea"/>
        <a:cs typeface="+mn-cs"/>
      </a:defRPr>
    </a:lvl8pPr>
    <a:lvl9pPr marL="487870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历史的慢</a:t>
            </a:r>
            <a:r>
              <a:rPr lang="en-US" altLang="zh-CN" dirty="0" smtClean="0"/>
              <a:t>SQL</a:t>
            </a:r>
            <a:r>
              <a:rPr lang="zh-CN" altLang="en-US" dirty="0" smtClean="0"/>
              <a:t>特征向量和根因存储在</a:t>
            </a:r>
            <a:r>
              <a:rPr lang="en-US" altLang="zh-CN" dirty="0" err="1" smtClean="0"/>
              <a:t>FeatureLib</a:t>
            </a:r>
            <a:r>
              <a:rPr lang="zh-CN" altLang="en-US" dirty="0" smtClean="0"/>
              <a:t>，用户可以基于业务实际状况更新根因的权重</a:t>
            </a:r>
            <a:endParaRPr lang="en-US" altLang="zh-CN" dirty="0" smtClean="0"/>
          </a:p>
          <a:p>
            <a:r>
              <a:rPr lang="zh-CN" altLang="en-US" dirty="0" smtClean="0"/>
              <a:t>最近</a:t>
            </a:r>
            <a:r>
              <a:rPr lang="en-US" altLang="zh-CN" dirty="0" smtClean="0"/>
              <a:t>Top3</a:t>
            </a:r>
            <a:r>
              <a:rPr lang="zh-CN" altLang="en-US" dirty="0" smtClean="0"/>
              <a:t>，权重影响</a:t>
            </a:r>
            <a:r>
              <a:rPr lang="en-US" altLang="zh-CN" dirty="0" smtClean="0"/>
              <a:t>KNN</a:t>
            </a:r>
            <a:r>
              <a:rPr lang="zh-CN" altLang="en-US" dirty="0" smtClean="0"/>
              <a:t>度量距离，找出</a:t>
            </a:r>
            <a:r>
              <a:rPr lang="en-US" altLang="zh-CN" dirty="0" err="1" smtClean="0"/>
              <a:t>topK</a:t>
            </a:r>
            <a:r>
              <a:rPr lang="zh-CN" altLang="en-US" dirty="0" smtClean="0"/>
              <a:t>最近，一个根因对应多个特征向量，（磁盘慢</a:t>
            </a:r>
            <a:r>
              <a:rPr lang="en-US" altLang="zh-CN" dirty="0" smtClean="0"/>
              <a:t>=</a:t>
            </a:r>
            <a:r>
              <a:rPr lang="en-US" altLang="zh-CN" dirty="0" err="1" smtClean="0"/>
              <a:t>iops</a:t>
            </a:r>
            <a:r>
              <a:rPr lang="zh-CN" altLang="en-US" dirty="0" smtClean="0"/>
              <a:t>、吞吐量等多个指标）</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smtClean="0"/>
              <a:t>Acf</a:t>
            </a:r>
            <a:r>
              <a:rPr lang="en-US" altLang="zh-CN" dirty="0" smtClean="0"/>
              <a:t> </a:t>
            </a:r>
            <a:r>
              <a:rPr lang="zh-CN" altLang="en-US" dirty="0" smtClean="0"/>
              <a:t>自相关系数</a:t>
            </a:r>
            <a:r>
              <a:rPr lang="en-US" altLang="zh-CN" dirty="0" smtClean="0"/>
              <a:t>+</a:t>
            </a:r>
            <a:r>
              <a:rPr lang="zh-CN" altLang="en-US" dirty="0" smtClean="0"/>
              <a:t>差分判断周期性特征，来特征选择哪个模型</a:t>
            </a:r>
            <a:endParaRPr lang="en-US" altLang="zh-CN" dirty="0" smtClean="0"/>
          </a:p>
          <a:p>
            <a:endParaRPr lang="en-US" altLang="zh-CN" dirty="0" smtClean="0"/>
          </a:p>
          <a:p>
            <a:r>
              <a:rPr lang="en-US" altLang="zh-CN" dirty="0" smtClean="0"/>
              <a:t>Spike</a:t>
            </a:r>
            <a:r>
              <a:rPr lang="zh-CN" altLang="en-US" dirty="0" smtClean="0"/>
              <a:t>陡增和抖降：差分（当前数值与前面</a:t>
            </a:r>
            <a:r>
              <a:rPr lang="en-US" altLang="zh-CN" dirty="0" smtClean="0"/>
              <a:t>5</a:t>
            </a:r>
            <a:r>
              <a:rPr lang="zh-CN" altLang="en-US" dirty="0" smtClean="0"/>
              <a:t>个中位数比较）、相线图（差异程度，给出阈值，比较差分或者异常程度）、阈值（大于一定比例才是异常，去掉一些小抖动）</a:t>
            </a:r>
            <a:endParaRPr lang="en-US" altLang="zh-CN" dirty="0" smtClean="0"/>
          </a:p>
          <a:p>
            <a:r>
              <a:rPr lang="zh-CN" altLang="en-US" dirty="0" smtClean="0"/>
              <a:t>周期性：均值滤波，去除毛刺，去周期（周期性性趋势去除），基于残差再进行</a:t>
            </a:r>
            <a:r>
              <a:rPr lang="en-US" altLang="zh-CN" dirty="0" smtClean="0"/>
              <a:t>Spike</a:t>
            </a:r>
            <a:r>
              <a:rPr lang="zh-CN" altLang="en-US" dirty="0" smtClean="0"/>
              <a:t>检测</a:t>
            </a:r>
            <a:endParaRPr lang="en-US" altLang="zh-CN" dirty="0" smtClean="0"/>
          </a:p>
          <a:p>
            <a:r>
              <a:rPr lang="zh-CN" altLang="en-US" dirty="0" smtClean="0"/>
              <a:t>增长率：去除毛刺，均值滤波，归一化，增长率（</a:t>
            </a:r>
            <a:r>
              <a:rPr lang="en-US" altLang="zh-CN" dirty="0" smtClean="0"/>
              <a:t>10</a:t>
            </a:r>
            <a:r>
              <a:rPr lang="zh-CN" altLang="en-US" dirty="0" smtClean="0"/>
              <a:t>个数据</a:t>
            </a:r>
            <a:r>
              <a:rPr lang="en-US" altLang="zh-CN" dirty="0" smtClean="0"/>
              <a:t>8</a:t>
            </a:r>
            <a:r>
              <a:rPr lang="zh-CN" altLang="en-US" dirty="0" smtClean="0"/>
              <a:t>个增长）和斜率（大于一定比例就是异常 </a:t>
            </a:r>
            <a:r>
              <a:rPr lang="en-US" altLang="zh-CN" dirty="0" smtClean="0"/>
              <a:t>30</a:t>
            </a:r>
            <a:r>
              <a:rPr lang="zh-CN" altLang="en-US" dirty="0" smtClean="0"/>
              <a:t>）</a:t>
            </a:r>
            <a:endParaRPr lang="en-US" altLang="zh-CN" dirty="0" smtClean="0"/>
          </a:p>
          <a:p>
            <a:r>
              <a:rPr lang="zh-CN" altLang="en-US" dirty="0" smtClean="0"/>
              <a:t>波动数据：基于标准差进行差分计算</a:t>
            </a:r>
            <a:endParaRPr lang="en-US" altLang="zh-CN" dirty="0" smtClean="0"/>
          </a:p>
          <a:p>
            <a:r>
              <a:rPr lang="en-US" altLang="zh-CN" dirty="0" smtClean="0"/>
              <a:t>Left shift</a:t>
            </a:r>
            <a:r>
              <a:rPr lang="zh-CN" altLang="en-US" dirty="0" smtClean="0"/>
              <a:t>：水平数据突然上升（两组数据比较）</a:t>
            </a:r>
            <a:endParaRPr lang="en-US" altLang="zh-CN" dirty="0" smtClean="0"/>
          </a:p>
          <a:p>
            <a:endParaRPr lang="en-US" altLang="zh-CN" dirty="0" smtClean="0"/>
          </a:p>
          <a:p>
            <a:r>
              <a:rPr lang="zh-CN" altLang="en-US" dirty="0" smtClean="0"/>
              <a:t>其他模型都工作，最终聚合</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离线进行多指标关联分析，聚类实现</a:t>
            </a:r>
            <a:endParaRPr lang="zh-CN" altLang="en-US"/>
          </a:p>
          <a:p>
            <a:r>
              <a:rPr lang="zh-CN" altLang="en-US"/>
              <a:t>异常检测算法实时健康时序数据异常，然后基于决策树（随机森林）</a:t>
            </a:r>
            <a:r>
              <a:rPr lang="zh-CN" altLang="en-US"/>
              <a:t>来判断异常根因</a:t>
            </a:r>
            <a:endParaRPr lang="zh-CN" altLang="en-US"/>
          </a:p>
          <a:p>
            <a:r>
              <a:rPr lang="zh-CN" altLang="en-US"/>
              <a:t>主要这四种异常，</a:t>
            </a:r>
            <a:endParaRPr lang="zh-CN" altLang="en-US"/>
          </a:p>
          <a:p>
            <a:endParaRPr lang="zh-CN" altLang="en-US"/>
          </a:p>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专家规则 确定当前根因考虑那些故障告警</a:t>
            </a:r>
            <a:endParaRPr lang="zh-CN" altLang="en-US"/>
          </a:p>
          <a:p>
            <a:r>
              <a:rPr lang="zh-CN" altLang="en-US"/>
              <a:t>抽取告警中关键字段</a:t>
            </a:r>
            <a:endParaRPr lang="zh-CN" altLang="en-US"/>
          </a:p>
          <a:p>
            <a:endParaRPr lang="zh-CN" altLang="en-US"/>
          </a:p>
          <a:p>
            <a:r>
              <a:rPr lang="zh-CN" altLang="en-US"/>
              <a:t>故障：网络、集群状态、磁盘</a:t>
            </a:r>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7" name="图片 6" descr="C:\Users\86157\Desktop\2021数据技术嘉年华·ON-LIN3E.jpg2021数据技术嘉年华·ON-LIN3E"/>
          <p:cNvPicPr>
            <a:picLocks noChangeAspect="1"/>
          </p:cNvPicPr>
          <p:nvPr userDrawn="1"/>
        </p:nvPicPr>
        <p:blipFill>
          <a:blip r:embed="rId2"/>
          <a:srcRect/>
          <a:stretch>
            <a:fillRect/>
          </a:stretch>
        </p:blipFill>
        <p:spPr>
          <a:xfrm>
            <a:off x="-24599" y="-20267"/>
            <a:ext cx="9168765" cy="5157470"/>
          </a:xfrm>
          <a:prstGeom prst="rect">
            <a:avLst/>
          </a:prstGeom>
        </p:spPr>
      </p:pic>
      <p:pic>
        <p:nvPicPr>
          <p:cNvPr id="2" name="图片 1" descr="28__f7e116405ca85ff700f8c749d997f405_e117ad576c1bfdef8d6dce0c09a86f3c"/>
          <p:cNvPicPr>
            <a:picLocks noChangeAspect="1"/>
          </p:cNvPicPr>
          <p:nvPr userDrawn="1"/>
        </p:nvPicPr>
        <p:blipFill>
          <a:blip r:embed="rId3"/>
          <a:stretch>
            <a:fillRect/>
          </a:stretch>
        </p:blipFill>
        <p:spPr>
          <a:xfrm>
            <a:off x="8435975" y="4444365"/>
            <a:ext cx="584835" cy="584835"/>
          </a:xfrm>
          <a:prstGeom prst="rect">
            <a:avLst/>
          </a:prstGeom>
        </p:spPr>
      </p:pic>
      <p:sp>
        <p:nvSpPr>
          <p:cNvPr id="3" name="文本框 2"/>
          <p:cNvSpPr txBox="1"/>
          <p:nvPr userDrawn="1"/>
        </p:nvSpPr>
        <p:spPr>
          <a:xfrm>
            <a:off x="5904230" y="4732655"/>
            <a:ext cx="2557780" cy="306705"/>
          </a:xfrm>
          <a:prstGeom prst="rect">
            <a:avLst/>
          </a:prstGeom>
          <a:noFill/>
        </p:spPr>
        <p:txBody>
          <a:bodyPr wrap="square" rtlCol="0">
            <a:spAutoFit/>
          </a:bodyPr>
          <a:lstStyle/>
          <a:p>
            <a:r>
              <a:rPr lang="zh-CN" altLang="en-US" sz="1400">
                <a:solidFill>
                  <a:schemeClr val="bg1"/>
                </a:solidFill>
              </a:rPr>
              <a:t>https://www.modb.pro/dtc2021</a:t>
            </a:r>
            <a:endParaRPr lang="zh-CN" altLang="en-US" sz="1400">
              <a:solidFill>
                <a:schemeClr val="bg1"/>
              </a:solidFill>
            </a:endParaRPr>
          </a:p>
        </p:txBody>
      </p:sp>
    </p:spTree>
  </p:cSld>
  <p:clrMapOvr>
    <a:masterClrMapping/>
  </p:clrMapOvr>
  <p:transition spd="slow" advTm="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图片 1" descr="C:\Users\86157\Desktop\2021数据技术嘉年华·ON-LINE2.jpg2021数据技术嘉年华·ON-LINE2"/>
          <p:cNvPicPr>
            <a:picLocks noChangeAspect="1"/>
          </p:cNvPicPr>
          <p:nvPr userDrawn="1"/>
        </p:nvPicPr>
        <p:blipFill>
          <a:blip r:embed="rId2"/>
          <a:srcRect/>
          <a:stretch>
            <a:fillRect/>
          </a:stretch>
        </p:blipFill>
        <p:spPr>
          <a:xfrm>
            <a:off x="-25552" y="-12012"/>
            <a:ext cx="9169400" cy="5157470"/>
          </a:xfrm>
          <a:prstGeom prst="rect">
            <a:avLst/>
          </a:prstGeom>
        </p:spPr>
      </p:pic>
      <p:pic>
        <p:nvPicPr>
          <p:cNvPr id="3" name="图片 2" descr="28__f7e116405ca85ff700f8c749d997f405_e117ad576c1bfdef8d6dce0c09a86f3c"/>
          <p:cNvPicPr>
            <a:picLocks noChangeAspect="1"/>
          </p:cNvPicPr>
          <p:nvPr userDrawn="1"/>
        </p:nvPicPr>
        <p:blipFill>
          <a:blip r:embed="rId3"/>
          <a:stretch>
            <a:fillRect/>
          </a:stretch>
        </p:blipFill>
        <p:spPr>
          <a:xfrm>
            <a:off x="8435975" y="4444365"/>
            <a:ext cx="584835" cy="584835"/>
          </a:xfrm>
          <a:prstGeom prst="rect">
            <a:avLst/>
          </a:prstGeom>
        </p:spPr>
      </p:pic>
      <p:sp>
        <p:nvSpPr>
          <p:cNvPr id="4" name="文本框 3"/>
          <p:cNvSpPr txBox="1"/>
          <p:nvPr userDrawn="1"/>
        </p:nvSpPr>
        <p:spPr>
          <a:xfrm>
            <a:off x="5904230" y="4732655"/>
            <a:ext cx="2557780" cy="306705"/>
          </a:xfrm>
          <a:prstGeom prst="rect">
            <a:avLst/>
          </a:prstGeom>
          <a:noFill/>
        </p:spPr>
        <p:txBody>
          <a:bodyPr wrap="square" rtlCol="0">
            <a:spAutoFit/>
          </a:bodyPr>
          <a:lstStyle/>
          <a:p>
            <a:r>
              <a:rPr lang="zh-CN" altLang="en-US" sz="1400">
                <a:solidFill>
                  <a:schemeClr val="bg1"/>
                </a:solidFill>
              </a:rPr>
              <a:t>https://www.modb.pro/dtc2021</a:t>
            </a:r>
            <a:endParaRPr lang="zh-CN" altLang="en-US" sz="1400">
              <a:solidFill>
                <a:schemeClr val="bg1"/>
              </a:solidFill>
            </a:endParaRPr>
          </a:p>
        </p:txBody>
      </p:sp>
    </p:spTree>
  </p:cSld>
  <p:clrMapOvr>
    <a:masterClrMapping/>
  </p:clrMapOvr>
  <p:transition spd="slow" advTm="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descr="F:\数据技术嘉年华\2021ppt\2021数据技术嘉年华-标准背景2.jpg2021数据技术嘉年华-标准背景2"/>
          <p:cNvPicPr>
            <a:picLocks noChangeAspect="1"/>
          </p:cNvPicPr>
          <p:nvPr userDrawn="1"/>
        </p:nvPicPr>
        <p:blipFill>
          <a:blip r:embed="rId2"/>
          <a:srcRect/>
          <a:stretch>
            <a:fillRect/>
          </a:stretch>
        </p:blipFill>
        <p:spPr>
          <a:xfrm>
            <a:off x="-5955" y="-5186"/>
            <a:ext cx="9163050" cy="5154295"/>
          </a:xfrm>
          <a:prstGeom prst="rect">
            <a:avLst/>
          </a:prstGeom>
        </p:spPr>
      </p:pic>
      <p:pic>
        <p:nvPicPr>
          <p:cNvPr id="4" name="图片 3" descr="28__f7e116405ca85ff700f8c749d997f405_e117ad576c1bfdef8d6dce0c09a86f3c"/>
          <p:cNvPicPr>
            <a:picLocks noChangeAspect="1"/>
          </p:cNvPicPr>
          <p:nvPr userDrawn="1"/>
        </p:nvPicPr>
        <p:blipFill>
          <a:blip r:embed="rId3"/>
          <a:stretch>
            <a:fillRect/>
          </a:stretch>
        </p:blipFill>
        <p:spPr>
          <a:xfrm>
            <a:off x="8435975" y="4444365"/>
            <a:ext cx="584835" cy="584835"/>
          </a:xfrm>
          <a:prstGeom prst="rect">
            <a:avLst/>
          </a:prstGeom>
        </p:spPr>
      </p:pic>
      <p:sp>
        <p:nvSpPr>
          <p:cNvPr id="2" name="文本框 1"/>
          <p:cNvSpPr txBox="1"/>
          <p:nvPr userDrawn="1"/>
        </p:nvSpPr>
        <p:spPr>
          <a:xfrm>
            <a:off x="5904230" y="4732655"/>
            <a:ext cx="2557780" cy="306705"/>
          </a:xfrm>
          <a:prstGeom prst="rect">
            <a:avLst/>
          </a:prstGeom>
          <a:noFill/>
        </p:spPr>
        <p:txBody>
          <a:bodyPr wrap="square" rtlCol="0">
            <a:spAutoFit/>
          </a:bodyPr>
          <a:lstStyle/>
          <a:p>
            <a:r>
              <a:rPr lang="zh-CN" altLang="en-US" sz="1400">
                <a:solidFill>
                  <a:schemeClr val="bg1">
                    <a:lumMod val="85000"/>
                  </a:schemeClr>
                </a:solidFill>
              </a:rPr>
              <a:t>https://www.modb.pro/dtc2021</a:t>
            </a:r>
            <a:endParaRPr lang="zh-CN" altLang="en-US" sz="1400">
              <a:solidFill>
                <a:schemeClr val="bg1">
                  <a:lumMod val="85000"/>
                </a:schemeClr>
              </a:solidFill>
            </a:endParaRPr>
          </a:p>
        </p:txBody>
      </p:sp>
    </p:spTree>
  </p:cSld>
  <p:clrMapOvr>
    <a:masterClrMapping/>
  </p:clrMapOvr>
  <p:transition spd="slow" advTm="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descr="F:\数据技术嘉年华\2021ppt\2021数据技术嘉年华-标准背景2.jpg2021数据技术嘉年华-标准背景2"/>
          <p:cNvPicPr>
            <a:picLocks noChangeAspect="1"/>
          </p:cNvPicPr>
          <p:nvPr userDrawn="1"/>
        </p:nvPicPr>
        <p:blipFill>
          <a:blip r:embed="rId2"/>
          <a:srcRect r="68776"/>
          <a:stretch>
            <a:fillRect/>
          </a:stretch>
        </p:blipFill>
        <p:spPr>
          <a:xfrm>
            <a:off x="-5715" y="-5080"/>
            <a:ext cx="2860675" cy="5154295"/>
          </a:xfrm>
          <a:prstGeom prst="rect">
            <a:avLst/>
          </a:prstGeom>
        </p:spPr>
      </p:pic>
      <p:sp>
        <p:nvSpPr>
          <p:cNvPr id="7" name="矩形 6"/>
          <p:cNvSpPr/>
          <p:nvPr userDrawn="1"/>
        </p:nvSpPr>
        <p:spPr>
          <a:xfrm>
            <a:off x="165669" y="126681"/>
            <a:ext cx="2604683" cy="491485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黑体" panose="02010609060101010101" charset="-122"/>
            </a:endParaRPr>
          </a:p>
        </p:txBody>
      </p:sp>
      <p:sp>
        <p:nvSpPr>
          <p:cNvPr id="3" name="矩形 2"/>
          <p:cNvSpPr/>
          <p:nvPr userDrawn="1"/>
        </p:nvSpPr>
        <p:spPr>
          <a:xfrm>
            <a:off x="-25400" y="-12065"/>
            <a:ext cx="1052830" cy="969645"/>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28__f7e116405ca85ff700f8c749d997f405_e117ad576c1bfdef8d6dce0c09a86f3c"/>
          <p:cNvPicPr>
            <a:picLocks noChangeAspect="1"/>
          </p:cNvPicPr>
          <p:nvPr userDrawn="1"/>
        </p:nvPicPr>
        <p:blipFill>
          <a:blip r:embed="rId4"/>
          <a:stretch>
            <a:fillRect/>
          </a:stretch>
        </p:blipFill>
        <p:spPr>
          <a:xfrm>
            <a:off x="8435975" y="4444365"/>
            <a:ext cx="584835" cy="584835"/>
          </a:xfrm>
          <a:prstGeom prst="rect">
            <a:avLst/>
          </a:prstGeom>
        </p:spPr>
      </p:pic>
      <p:sp>
        <p:nvSpPr>
          <p:cNvPr id="2" name="文本框 1"/>
          <p:cNvSpPr txBox="1"/>
          <p:nvPr userDrawn="1"/>
        </p:nvSpPr>
        <p:spPr>
          <a:xfrm>
            <a:off x="5904230" y="4732655"/>
            <a:ext cx="2557780" cy="306705"/>
          </a:xfrm>
          <a:prstGeom prst="rect">
            <a:avLst/>
          </a:prstGeom>
          <a:noFill/>
        </p:spPr>
        <p:txBody>
          <a:bodyPr wrap="square" rtlCol="0">
            <a:spAutoFit/>
          </a:bodyPr>
          <a:lstStyle/>
          <a:p>
            <a:r>
              <a:rPr lang="zh-CN" altLang="en-US" sz="1400">
                <a:solidFill>
                  <a:schemeClr val="bg1">
                    <a:lumMod val="85000"/>
                  </a:schemeClr>
                </a:solidFill>
              </a:rPr>
              <a:t>https://www.modb.pro/dtc2021</a:t>
            </a:r>
            <a:endParaRPr lang="zh-CN" altLang="en-US" sz="1400">
              <a:solidFill>
                <a:schemeClr val="bg1">
                  <a:lumMod val="85000"/>
                </a:schemeClr>
              </a:solidFill>
            </a:endParaRPr>
          </a:p>
        </p:txBody>
      </p:sp>
    </p:spTree>
  </p:cSld>
  <p:clrMapOvr>
    <a:masterClrMapping/>
  </p:clrMapOvr>
  <p:transition spd="slow" advTm="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userDrawn="1"/>
        </p:nvCxnSpPr>
        <p:spPr>
          <a:xfrm flipV="1">
            <a:off x="-8092" y="390045"/>
            <a:ext cx="9160184" cy="476"/>
          </a:xfrm>
          <a:prstGeom prst="line">
            <a:avLst/>
          </a:prstGeom>
        </p:spPr>
        <p:style>
          <a:lnRef idx="1">
            <a:schemeClr val="accent5"/>
          </a:lnRef>
          <a:fillRef idx="0">
            <a:schemeClr val="accent5"/>
          </a:fillRef>
          <a:effectRef idx="0">
            <a:schemeClr val="accent5"/>
          </a:effectRef>
          <a:fontRef idx="minor">
            <a:schemeClr val="tx1"/>
          </a:fontRef>
        </p:style>
      </p:cxnSp>
      <p:pic>
        <p:nvPicPr>
          <p:cNvPr id="2" name="图片 1" descr="墨天轮彩色"/>
          <p:cNvPicPr>
            <a:picLocks noChangeAspect="1"/>
          </p:cNvPicPr>
          <p:nvPr userDrawn="1"/>
        </p:nvPicPr>
        <p:blipFill>
          <a:blip r:embed="rId2"/>
          <a:stretch>
            <a:fillRect/>
          </a:stretch>
        </p:blipFill>
        <p:spPr>
          <a:xfrm>
            <a:off x="905832" y="102869"/>
            <a:ext cx="633083" cy="182402"/>
          </a:xfrm>
          <a:prstGeom prst="rect">
            <a:avLst/>
          </a:prstGeom>
        </p:spPr>
      </p:pic>
      <p:pic>
        <p:nvPicPr>
          <p:cNvPr id="3" name="图片 2" descr="ACDU2-08"/>
          <p:cNvPicPr>
            <a:picLocks noChangeAspect="1"/>
          </p:cNvPicPr>
          <p:nvPr userDrawn="1"/>
        </p:nvPicPr>
        <p:blipFill>
          <a:blip r:embed="rId3"/>
          <a:srcRect l="25038" t="33928" r="29804" b="37273"/>
          <a:stretch>
            <a:fillRect/>
          </a:stretch>
        </p:blipFill>
        <p:spPr>
          <a:xfrm>
            <a:off x="151845" y="80962"/>
            <a:ext cx="630227" cy="226216"/>
          </a:xfrm>
          <a:prstGeom prst="rect">
            <a:avLst/>
          </a:prstGeom>
        </p:spPr>
      </p:pic>
      <p:pic>
        <p:nvPicPr>
          <p:cNvPr id="4" name="图片 3" descr="28__f7e116405ca85ff700f8c749d997f405_e117ad576c1bfdef8d6dce0c09a86f3c"/>
          <p:cNvPicPr>
            <a:picLocks noChangeAspect="1"/>
          </p:cNvPicPr>
          <p:nvPr userDrawn="1"/>
        </p:nvPicPr>
        <p:blipFill>
          <a:blip r:embed="rId4"/>
          <a:stretch>
            <a:fillRect/>
          </a:stretch>
        </p:blipFill>
        <p:spPr>
          <a:xfrm>
            <a:off x="8435975" y="4444365"/>
            <a:ext cx="584835" cy="584835"/>
          </a:xfrm>
          <a:prstGeom prst="rect">
            <a:avLst/>
          </a:prstGeom>
        </p:spPr>
      </p:pic>
      <p:sp>
        <p:nvSpPr>
          <p:cNvPr id="6" name="文本框 5"/>
          <p:cNvSpPr txBox="1"/>
          <p:nvPr userDrawn="1"/>
        </p:nvSpPr>
        <p:spPr>
          <a:xfrm>
            <a:off x="5904230" y="4732655"/>
            <a:ext cx="2557780" cy="306705"/>
          </a:xfrm>
          <a:prstGeom prst="rect">
            <a:avLst/>
          </a:prstGeom>
          <a:noFill/>
        </p:spPr>
        <p:txBody>
          <a:bodyPr wrap="square" rtlCol="0">
            <a:spAutoFit/>
          </a:bodyPr>
          <a:lstStyle/>
          <a:p>
            <a:r>
              <a:rPr lang="zh-CN" altLang="en-US" sz="1400">
                <a:solidFill>
                  <a:schemeClr val="bg1">
                    <a:lumMod val="85000"/>
                  </a:schemeClr>
                </a:solidFill>
              </a:rPr>
              <a:t>https://www.modb.pro/dtc2021</a:t>
            </a:r>
            <a:endParaRPr lang="zh-CN" altLang="en-US" sz="1400">
              <a:solidFill>
                <a:schemeClr val="bg1">
                  <a:lumMod val="85000"/>
                </a:schemeClr>
              </a:solidFill>
            </a:endParaRPr>
          </a:p>
        </p:txBody>
      </p:sp>
    </p:spTree>
  </p:cSld>
  <p:clrMapOvr>
    <a:masterClrMapping/>
  </p:clrMapOvr>
  <p:transition spd="slow" advTm="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和内容">
    <p:bg>
      <p:bgPr>
        <a:solidFill>
          <a:schemeClr val="bg1"/>
        </a:solidFill>
        <a:effectLst/>
      </p:bgPr>
    </p:bg>
    <p:spTree>
      <p:nvGrpSpPr>
        <p:cNvPr id="1" name=""/>
        <p:cNvGrpSpPr/>
        <p:nvPr/>
      </p:nvGrpSpPr>
      <p:grpSpPr>
        <a:xfrm>
          <a:off x="0" y="0"/>
          <a:ext cx="0" cy="0"/>
          <a:chOff x="0" y="0"/>
          <a:chExt cx="0" cy="0"/>
        </a:xfrm>
      </p:grpSpPr>
      <p:sp>
        <p:nvSpPr>
          <p:cNvPr id="4" name="矩形 3"/>
          <p:cNvSpPr/>
          <p:nvPr userDrawn="1"/>
        </p:nvSpPr>
        <p:spPr>
          <a:xfrm>
            <a:off x="-3808" y="-4762"/>
            <a:ext cx="9151616" cy="5154401"/>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a:cs typeface="黑体" panose="02010609060101010101" charset="-122"/>
            </a:endParaRPr>
          </a:p>
        </p:txBody>
      </p:sp>
      <p:pic>
        <p:nvPicPr>
          <p:cNvPr id="2" name="图片 1" descr="28__f7e116405ca85ff700f8c749d997f405_e117ad576c1bfdef8d6dce0c09a86f3c"/>
          <p:cNvPicPr>
            <a:picLocks noChangeAspect="1"/>
          </p:cNvPicPr>
          <p:nvPr userDrawn="1"/>
        </p:nvPicPr>
        <p:blipFill>
          <a:blip r:embed="rId2"/>
          <a:stretch>
            <a:fillRect/>
          </a:stretch>
        </p:blipFill>
        <p:spPr>
          <a:xfrm>
            <a:off x="8435975" y="4444365"/>
            <a:ext cx="584835" cy="584835"/>
          </a:xfrm>
          <a:prstGeom prst="rect">
            <a:avLst/>
          </a:prstGeom>
        </p:spPr>
      </p:pic>
      <p:sp>
        <p:nvSpPr>
          <p:cNvPr id="6" name="文本框 5"/>
          <p:cNvSpPr txBox="1"/>
          <p:nvPr userDrawn="1"/>
        </p:nvSpPr>
        <p:spPr>
          <a:xfrm>
            <a:off x="5904230" y="4732655"/>
            <a:ext cx="2557780" cy="306705"/>
          </a:xfrm>
          <a:prstGeom prst="rect">
            <a:avLst/>
          </a:prstGeom>
          <a:noFill/>
        </p:spPr>
        <p:txBody>
          <a:bodyPr wrap="square" rtlCol="0">
            <a:spAutoFit/>
          </a:bodyPr>
          <a:lstStyle/>
          <a:p>
            <a:r>
              <a:rPr lang="zh-CN" altLang="en-US" sz="1400">
                <a:solidFill>
                  <a:schemeClr val="bg1">
                    <a:lumMod val="85000"/>
                  </a:schemeClr>
                </a:solidFill>
              </a:rPr>
              <a:t>https://www.modb.pro/dtc2021</a:t>
            </a:r>
            <a:endParaRPr lang="zh-CN" altLang="en-US" sz="1400">
              <a:solidFill>
                <a:schemeClr val="bg1">
                  <a:lumMod val="85000"/>
                </a:schemeClr>
              </a:solidFill>
            </a:endParaRPr>
          </a:p>
        </p:txBody>
      </p:sp>
    </p:spTree>
  </p:cSld>
  <p:clrMapOvr>
    <a:masterClrMapping/>
  </p:clrMapOvr>
  <p:transition spd="slow"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solidFill>
        <a:effectLst/>
      </p:bgPr>
    </p:bg>
    <p:spTree>
      <p:nvGrpSpPr>
        <p:cNvPr id="1" name=""/>
        <p:cNvGrpSpPr/>
        <p:nvPr/>
      </p:nvGrpSpPr>
      <p:grpSpPr>
        <a:xfrm>
          <a:off x="0" y="0"/>
          <a:ext cx="0" cy="0"/>
          <a:chOff x="0" y="0"/>
          <a:chExt cx="0" cy="0"/>
        </a:xfrm>
      </p:grpSpPr>
      <p:sp>
        <p:nvSpPr>
          <p:cNvPr id="4" name="矩形 3"/>
          <p:cNvSpPr/>
          <p:nvPr userDrawn="1"/>
        </p:nvSpPr>
        <p:spPr>
          <a:xfrm>
            <a:off x="-3808" y="387664"/>
            <a:ext cx="9151616" cy="4761975"/>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a:cs typeface="黑体" panose="02010609060101010101" charset="-122"/>
            </a:endParaRPr>
          </a:p>
        </p:txBody>
      </p:sp>
      <p:pic>
        <p:nvPicPr>
          <p:cNvPr id="5" name="图片 4" descr="墨天轮彩色"/>
          <p:cNvPicPr>
            <a:picLocks noChangeAspect="1"/>
          </p:cNvPicPr>
          <p:nvPr userDrawn="1"/>
        </p:nvPicPr>
        <p:blipFill>
          <a:blip r:embed="rId2"/>
          <a:stretch>
            <a:fillRect/>
          </a:stretch>
        </p:blipFill>
        <p:spPr>
          <a:xfrm>
            <a:off x="905832" y="102869"/>
            <a:ext cx="633083" cy="182402"/>
          </a:xfrm>
          <a:prstGeom prst="rect">
            <a:avLst/>
          </a:prstGeom>
        </p:spPr>
      </p:pic>
      <p:pic>
        <p:nvPicPr>
          <p:cNvPr id="6" name="图片 5" descr="ACDU2-08"/>
          <p:cNvPicPr>
            <a:picLocks noChangeAspect="1"/>
          </p:cNvPicPr>
          <p:nvPr userDrawn="1"/>
        </p:nvPicPr>
        <p:blipFill>
          <a:blip r:embed="rId3"/>
          <a:srcRect l="25038" t="33928" r="29804" b="37273"/>
          <a:stretch>
            <a:fillRect/>
          </a:stretch>
        </p:blipFill>
        <p:spPr>
          <a:xfrm>
            <a:off x="151845" y="80962"/>
            <a:ext cx="630227" cy="226216"/>
          </a:xfrm>
          <a:prstGeom prst="rect">
            <a:avLst/>
          </a:prstGeom>
        </p:spPr>
      </p:pic>
      <p:pic>
        <p:nvPicPr>
          <p:cNvPr id="2" name="图片 1" descr="28__f7e116405ca85ff700f8c749d997f405_e117ad576c1bfdef8d6dce0c09a86f3c"/>
          <p:cNvPicPr>
            <a:picLocks noChangeAspect="1"/>
          </p:cNvPicPr>
          <p:nvPr userDrawn="1"/>
        </p:nvPicPr>
        <p:blipFill>
          <a:blip r:embed="rId4"/>
          <a:stretch>
            <a:fillRect/>
          </a:stretch>
        </p:blipFill>
        <p:spPr>
          <a:xfrm>
            <a:off x="8435975" y="4444365"/>
            <a:ext cx="584835" cy="584835"/>
          </a:xfrm>
          <a:prstGeom prst="rect">
            <a:avLst/>
          </a:prstGeom>
        </p:spPr>
      </p:pic>
      <p:sp>
        <p:nvSpPr>
          <p:cNvPr id="3" name="文本框 2"/>
          <p:cNvSpPr txBox="1"/>
          <p:nvPr userDrawn="1"/>
        </p:nvSpPr>
        <p:spPr>
          <a:xfrm>
            <a:off x="5904230" y="4732655"/>
            <a:ext cx="2557780" cy="306705"/>
          </a:xfrm>
          <a:prstGeom prst="rect">
            <a:avLst/>
          </a:prstGeom>
          <a:noFill/>
        </p:spPr>
        <p:txBody>
          <a:bodyPr wrap="square" rtlCol="0">
            <a:spAutoFit/>
          </a:bodyPr>
          <a:lstStyle/>
          <a:p>
            <a:r>
              <a:rPr lang="zh-CN" altLang="en-US" sz="1400">
                <a:solidFill>
                  <a:schemeClr val="bg1">
                    <a:lumMod val="85000"/>
                  </a:schemeClr>
                </a:solidFill>
              </a:rPr>
              <a:t>https://www.modb.pro/dtc2021</a:t>
            </a:r>
            <a:endParaRPr lang="zh-CN" altLang="en-US" sz="1400">
              <a:solidFill>
                <a:schemeClr val="bg1">
                  <a:lumMod val="85000"/>
                </a:schemeClr>
              </a:solidFill>
            </a:endParaRPr>
          </a:p>
        </p:txBody>
      </p:sp>
    </p:spTree>
  </p:cSld>
  <p:clrMapOvr>
    <a:masterClrMapping/>
  </p:clrMapOvr>
  <p:transition spd="slow" advTm="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46" name="图片 45" descr="C:\Users\86157\Desktop\主视觉改尺寸压缩\机房1_副本.png机房1_副本"/>
          <p:cNvPicPr>
            <a:picLocks noChangeAspect="1"/>
          </p:cNvPicPr>
          <p:nvPr userDrawn="1"/>
        </p:nvPicPr>
        <p:blipFill>
          <a:blip r:embed="rId2"/>
          <a:srcRect/>
          <a:stretch>
            <a:fillRect/>
          </a:stretch>
        </p:blipFill>
        <p:spPr>
          <a:xfrm>
            <a:off x="-635" y="635"/>
            <a:ext cx="9144635" cy="5142865"/>
          </a:xfrm>
          <a:custGeom>
            <a:avLst/>
            <a:gdLst>
              <a:gd name="connsiteX0" fmla="*/ 0 w 12192000"/>
              <a:gd name="connsiteY0" fmla="*/ 0 h 6856429"/>
              <a:gd name="connsiteX1" fmla="*/ 12192000 w 12192000"/>
              <a:gd name="connsiteY1" fmla="*/ 0 h 6856429"/>
              <a:gd name="connsiteX2" fmla="*/ 12192000 w 12192000"/>
              <a:gd name="connsiteY2" fmla="*/ 6856429 h 6856429"/>
              <a:gd name="connsiteX3" fmla="*/ 0 w 12192000"/>
              <a:gd name="connsiteY3" fmla="*/ 6856429 h 6856429"/>
            </a:gdLst>
            <a:ahLst/>
            <a:cxnLst>
              <a:cxn ang="0">
                <a:pos x="connsiteX0" y="connsiteY0"/>
              </a:cxn>
              <a:cxn ang="0">
                <a:pos x="connsiteX1" y="connsiteY1"/>
              </a:cxn>
              <a:cxn ang="0">
                <a:pos x="connsiteX2" y="connsiteY2"/>
              </a:cxn>
              <a:cxn ang="0">
                <a:pos x="connsiteX3" y="connsiteY3"/>
              </a:cxn>
            </a:cxnLst>
            <a:rect l="l" t="t" r="r" b="b"/>
            <a:pathLst>
              <a:path w="12192000" h="6856429">
                <a:moveTo>
                  <a:pt x="0" y="0"/>
                </a:moveTo>
                <a:lnTo>
                  <a:pt x="12192000" y="0"/>
                </a:lnTo>
                <a:lnTo>
                  <a:pt x="12192000" y="6856429"/>
                </a:lnTo>
                <a:lnTo>
                  <a:pt x="0" y="6856429"/>
                </a:lnTo>
                <a:close/>
              </a:path>
            </a:pathLst>
          </a:custGeom>
        </p:spPr>
      </p:pic>
      <p:sp>
        <p:nvSpPr>
          <p:cNvPr id="20" name="矩形 19"/>
          <p:cNvSpPr/>
          <p:nvPr userDrawn="1"/>
        </p:nvSpPr>
        <p:spPr>
          <a:xfrm>
            <a:off x="3174" y="14605"/>
            <a:ext cx="9140668" cy="5137732"/>
          </a:xfrm>
          <a:prstGeom prst="rect">
            <a:avLst/>
          </a:prstGeom>
          <a:solidFill>
            <a:schemeClr val="tx1">
              <a:alpha val="76000"/>
            </a:schemeClr>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黑体" panose="02010609060101010101" charset="-122"/>
            </a:endParaRPr>
          </a:p>
        </p:txBody>
      </p:sp>
      <p:pic>
        <p:nvPicPr>
          <p:cNvPr id="4" name="图片 3" descr="28__f7e116405ca85ff700f8c749d997f405_e117ad576c1bfdef8d6dce0c09a86f3c"/>
          <p:cNvPicPr>
            <a:picLocks noChangeAspect="1"/>
          </p:cNvPicPr>
          <p:nvPr userDrawn="1"/>
        </p:nvPicPr>
        <p:blipFill>
          <a:blip r:embed="rId3"/>
          <a:stretch>
            <a:fillRect/>
          </a:stretch>
        </p:blipFill>
        <p:spPr>
          <a:xfrm>
            <a:off x="8435975" y="4444365"/>
            <a:ext cx="584835" cy="584835"/>
          </a:xfrm>
          <a:prstGeom prst="rect">
            <a:avLst/>
          </a:prstGeom>
        </p:spPr>
      </p:pic>
      <p:sp>
        <p:nvSpPr>
          <p:cNvPr id="6" name="文本框 5"/>
          <p:cNvSpPr txBox="1"/>
          <p:nvPr userDrawn="1"/>
        </p:nvSpPr>
        <p:spPr>
          <a:xfrm>
            <a:off x="5904230" y="4732655"/>
            <a:ext cx="2557780" cy="306705"/>
          </a:xfrm>
          <a:prstGeom prst="rect">
            <a:avLst/>
          </a:prstGeom>
          <a:noFill/>
        </p:spPr>
        <p:txBody>
          <a:bodyPr wrap="square" rtlCol="0">
            <a:spAutoFit/>
          </a:bodyPr>
          <a:lstStyle/>
          <a:p>
            <a:r>
              <a:rPr lang="zh-CN" altLang="en-US" sz="1400">
                <a:solidFill>
                  <a:schemeClr val="bg1">
                    <a:lumMod val="85000"/>
                  </a:schemeClr>
                </a:solidFill>
              </a:rPr>
              <a:t>https://www.modb.pro/dtc2021</a:t>
            </a:r>
            <a:endParaRPr lang="zh-CN" altLang="en-US" sz="1400">
              <a:solidFill>
                <a:schemeClr val="bg1">
                  <a:lumMod val="85000"/>
                </a:schemeClr>
              </a:solidFill>
            </a:endParaRPr>
          </a:p>
        </p:txBody>
      </p:sp>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Lst>
  </p:timing>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slow" advTm="0">
    <p:wipe/>
  </p:transition>
  <p:txStyles>
    <p:titleStyle>
      <a:lvl1pPr algn="ctr" defTabSz="914400" rtl="0" eaLnBrk="1" latinLnBrk="0" hangingPunct="1">
        <a:spcBef>
          <a:spcPct val="0"/>
        </a:spcBef>
        <a:buNone/>
        <a:defRPr sz="4425" kern="1200">
          <a:solidFill>
            <a:schemeClr val="tx1"/>
          </a:solidFill>
          <a:latin typeface="+mj-lt"/>
          <a:ea typeface="+mj-ea"/>
          <a:cs typeface="+mj-cs"/>
        </a:defRPr>
      </a:lvl1pPr>
    </p:titleStyle>
    <p:body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5035" algn="l" defTabSz="914400" rtl="0" eaLnBrk="1" latinLnBrk="0" hangingPunct="1">
        <a:defRPr sz="1800" kern="1200">
          <a:solidFill>
            <a:schemeClr val="tx1"/>
          </a:solidFill>
          <a:latin typeface="+mn-lt"/>
          <a:ea typeface="+mn-ea"/>
          <a:cs typeface="+mn-cs"/>
        </a:defRPr>
      </a:lvl3pPr>
      <a:lvl4pPr marL="1372235" algn="l" defTabSz="914400" rtl="0" eaLnBrk="1" latinLnBrk="0" hangingPunct="1">
        <a:defRPr sz="1800" kern="1200">
          <a:solidFill>
            <a:schemeClr val="tx1"/>
          </a:solidFill>
          <a:latin typeface="+mn-lt"/>
          <a:ea typeface="+mn-ea"/>
          <a:cs typeface="+mn-cs"/>
        </a:defRPr>
      </a:lvl4pPr>
      <a:lvl5pPr marL="1829435" algn="l" defTabSz="914400" rtl="0" eaLnBrk="1" latinLnBrk="0" hangingPunct="1">
        <a:defRPr sz="1800" kern="1200">
          <a:solidFill>
            <a:schemeClr val="tx1"/>
          </a:solidFill>
          <a:latin typeface="+mn-lt"/>
          <a:ea typeface="+mn-ea"/>
          <a:cs typeface="+mn-cs"/>
        </a:defRPr>
      </a:lvl5pPr>
      <a:lvl6pPr marL="2286635"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87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xml"/><Relationship Id="rId2" Type="http://schemas.openxmlformats.org/officeDocument/2006/relationships/image" Target="../media/image25.pn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27.png"/><Relationship Id="rId1" Type="http://schemas.openxmlformats.org/officeDocument/2006/relationships/image" Target="../media/image26.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5.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5.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5.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50.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8.xml"/><Relationship Id="rId2" Type="http://schemas.openxmlformats.org/officeDocument/2006/relationships/image" Target="../media/image12.jpeg"/><Relationship Id="rId1" Type="http://schemas.openxmlformats.org/officeDocument/2006/relationships/image" Target="../media/image1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microsoft.com/office/2007/relationships/hdphoto" Target="../media/image21.wdp"/><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xml"/><Relationship Id="rId2" Type="http://schemas.openxmlformats.org/officeDocument/2006/relationships/image" Target="../media/image23.png"/><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2339878" y="3870381"/>
            <a:ext cx="4519330" cy="0"/>
          </a:xfrm>
          <a:prstGeom prst="line">
            <a:avLst/>
          </a:prstGeom>
          <a:ln>
            <a:solidFill>
              <a:srgbClr val="C19653"/>
            </a:solidFill>
          </a:ln>
        </p:spPr>
        <p:style>
          <a:lnRef idx="1">
            <a:schemeClr val="accent3"/>
          </a:lnRef>
          <a:fillRef idx="0">
            <a:schemeClr val="accent3"/>
          </a:fillRef>
          <a:effectRef idx="0">
            <a:schemeClr val="accent3"/>
          </a:effectRef>
          <a:fontRef idx="minor">
            <a:schemeClr val="tx1"/>
          </a:fontRef>
        </p:style>
      </p:cxnSp>
      <p:sp>
        <p:nvSpPr>
          <p:cNvPr id="30" name="TextBox 29"/>
          <p:cNvSpPr txBox="1"/>
          <p:nvPr/>
        </p:nvSpPr>
        <p:spPr>
          <a:xfrm>
            <a:off x="2211981" y="3188471"/>
            <a:ext cx="4720037" cy="707834"/>
          </a:xfrm>
          <a:prstGeom prst="rect">
            <a:avLst/>
          </a:prstGeom>
          <a:noFill/>
        </p:spPr>
        <p:txBody>
          <a:bodyPr wrap="square" lIns="91390" tIns="45694" rIns="91390" bIns="45694" rtlCol="0">
            <a:spAutoFit/>
          </a:bodyPr>
          <a:lstStyle/>
          <a:p>
            <a:pPr algn="ctr"/>
            <a:r>
              <a:rPr lang="en-US" altLang="zh-CN" sz="2000" dirty="0">
                <a:solidFill>
                  <a:srgbClr val="FAFAFA"/>
                </a:solidFill>
              </a:rPr>
              <a:t>openGauss</a:t>
            </a:r>
            <a:r>
              <a:rPr lang="zh-CN" altLang="en-US" sz="2000" dirty="0">
                <a:solidFill>
                  <a:srgbClr val="FAFAFA"/>
                </a:solidFill>
              </a:rPr>
              <a:t>数据库智能运维平台</a:t>
            </a:r>
            <a:r>
              <a:rPr lang="en-US" altLang="zh-CN" sz="2000" dirty="0" err="1">
                <a:solidFill>
                  <a:srgbClr val="FAFAFA"/>
                </a:solidFill>
              </a:rPr>
              <a:t>DBMind</a:t>
            </a:r>
            <a:r>
              <a:rPr lang="zh-CN" altLang="en-US" sz="2000" dirty="0">
                <a:solidFill>
                  <a:srgbClr val="FAFAFA"/>
                </a:solidFill>
              </a:rPr>
              <a:t>详解及实战案例</a:t>
            </a:r>
            <a:endParaRPr lang="zh-CN" altLang="en-US" sz="2000" b="1" dirty="0">
              <a:solidFill>
                <a:srgbClr val="FAFAFA"/>
              </a:solidFill>
              <a:effectLst>
                <a:outerShdw blurRad="50800" dist="38100" dir="2700000" algn="tl" rotWithShape="0">
                  <a:prstClr val="black">
                    <a:alpha val="40000"/>
                  </a:prstClr>
                </a:outerShdw>
              </a:effectLst>
              <a:latin typeface="黑体" panose="02010609060101010101" charset="-122"/>
              <a:ea typeface="黑体" panose="02010609060101010101" charset="-122"/>
              <a:cs typeface="黑体" panose="02010609060101010101" charset="-122"/>
            </a:endParaRPr>
          </a:p>
        </p:txBody>
      </p:sp>
      <p:sp>
        <p:nvSpPr>
          <p:cNvPr id="32" name="TextBox 31"/>
          <p:cNvSpPr txBox="1"/>
          <p:nvPr/>
        </p:nvSpPr>
        <p:spPr>
          <a:xfrm>
            <a:off x="3348016" y="3896305"/>
            <a:ext cx="2355258" cy="297815"/>
          </a:xfrm>
          <a:prstGeom prst="rect">
            <a:avLst/>
          </a:prstGeom>
          <a:noFill/>
        </p:spPr>
        <p:txBody>
          <a:bodyPr wrap="square" lIns="91390" tIns="45694" rIns="91390" bIns="45694" rtlCol="0">
            <a:spAutoFit/>
          </a:bodyPr>
          <a:lstStyle/>
          <a:p>
            <a:pPr algn="ctr"/>
            <a:r>
              <a:rPr lang="zh-CN" altLang="en-US" sz="1350" b="1" dirty="0">
                <a:solidFill>
                  <a:srgbClr val="FAFAFA"/>
                </a:solidFill>
                <a:latin typeface="黑体" panose="02010609060101010101" charset="-122"/>
                <a:ea typeface="黑体" panose="02010609060101010101" charset="-122"/>
                <a:cs typeface="黑体" panose="02010609060101010101" charset="-122"/>
              </a:rPr>
              <a:t>演讲人</a:t>
            </a:r>
            <a:r>
              <a:rPr lang="zh-CN" altLang="en-US" sz="1350" b="1" dirty="0" smtClean="0">
                <a:solidFill>
                  <a:srgbClr val="FAFAFA"/>
                </a:solidFill>
                <a:latin typeface="黑体" panose="02010609060101010101" charset="-122"/>
                <a:ea typeface="黑体" panose="02010609060101010101" charset="-122"/>
                <a:cs typeface="黑体" panose="02010609060101010101" charset="-122"/>
              </a:rPr>
              <a:t>：华为 李士福</a:t>
            </a:r>
            <a:endParaRPr lang="en-US" altLang="zh-CN" sz="1350" b="1" dirty="0">
              <a:solidFill>
                <a:srgbClr val="FAFAFA"/>
              </a:solidFill>
              <a:latin typeface="黑体" panose="02010609060101010101" charset="-122"/>
              <a:ea typeface="黑体" panose="02010609060101010101" charset="-122"/>
              <a:cs typeface="黑体" panose="02010609060101010101" charset="-122"/>
            </a:endParaRPr>
          </a:p>
        </p:txBody>
      </p:sp>
      <p:grpSp>
        <p:nvGrpSpPr>
          <p:cNvPr id="2" name="组合 1"/>
          <p:cNvGrpSpPr/>
          <p:nvPr/>
        </p:nvGrpSpPr>
        <p:grpSpPr>
          <a:xfrm>
            <a:off x="3486785" y="4672965"/>
            <a:ext cx="1991995" cy="377190"/>
            <a:chOff x="5491" y="7359"/>
            <a:chExt cx="3137" cy="594"/>
          </a:xfrm>
        </p:grpSpPr>
        <p:pic>
          <p:nvPicPr>
            <p:cNvPr id="4" name="图片 3" descr="F:\公司VI\ACDU2-反金.pngACDU2-反金"/>
            <p:cNvPicPr>
              <a:picLocks noChangeAspect="1"/>
            </p:cNvPicPr>
            <p:nvPr/>
          </p:nvPicPr>
          <p:blipFill>
            <a:blip r:embed="rId1"/>
            <a:srcRect/>
            <a:stretch>
              <a:fillRect/>
            </a:stretch>
          </p:blipFill>
          <p:spPr>
            <a:xfrm>
              <a:off x="5491" y="7359"/>
              <a:ext cx="1548" cy="595"/>
            </a:xfrm>
            <a:prstGeom prst="rect">
              <a:avLst/>
            </a:prstGeom>
            <a:ln>
              <a:noFill/>
            </a:ln>
          </p:spPr>
        </p:pic>
        <p:pic>
          <p:nvPicPr>
            <p:cNvPr id="5" name="图片 4" descr="F:\公司VI\墨天轮反金.png墨天轮反金"/>
            <p:cNvPicPr>
              <a:picLocks noChangeAspect="1"/>
            </p:cNvPicPr>
            <p:nvPr/>
          </p:nvPicPr>
          <p:blipFill>
            <a:blip r:embed="rId2"/>
            <a:srcRect/>
            <a:stretch>
              <a:fillRect/>
            </a:stretch>
          </p:blipFill>
          <p:spPr>
            <a:xfrm>
              <a:off x="7200" y="7452"/>
              <a:ext cx="1429" cy="410"/>
            </a:xfrm>
            <a:prstGeom prst="rect">
              <a:avLst/>
            </a:prstGeom>
          </p:spPr>
        </p:pic>
      </p:grpSp>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down)">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p:nvPr/>
        </p:nvSpPr>
        <p:spPr>
          <a:xfrm>
            <a:off x="735971" y="2027154"/>
            <a:ext cx="10729366" cy="4688628"/>
          </a:xfrm>
          <a:prstGeom prst="rect">
            <a:avLst/>
          </a:prstGeom>
        </p:spPr>
        <p:txBody>
          <a:bodyPr lIns="0" tIns="0" rIns="0" bIns="0"/>
          <a:lstStyle>
            <a:lvl1pPr marL="179705" marR="0" indent="-168275" algn="l" defTabSz="1188085"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7770" algn="ctr"/>
              </a:tabLst>
              <a:defRPr sz="1800" kern="1200" baseline="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328930" marR="0" indent="-168275" algn="l" defTabSz="1188085" rtl="0" eaLnBrk="1" fontAlgn="auto" latinLnBrk="0" hangingPunct="1">
              <a:lnSpc>
                <a:spcPct val="100000"/>
              </a:lnSpc>
              <a:spcBef>
                <a:spcPts val="0"/>
              </a:spcBef>
              <a:spcAft>
                <a:spcPts val="600"/>
              </a:spcAft>
              <a:buClr>
                <a:schemeClr val="tx1"/>
              </a:buClr>
              <a:buSzTx/>
              <a:buFont typeface=".AppleSystemUIFont"/>
              <a:buChar char="&gt;"/>
              <a:tabLst>
                <a:tab pos="1207770" algn="ctr"/>
              </a:tabLst>
              <a:defRPr sz="1600" kern="1200" baseline="0">
                <a:solidFill>
                  <a:schemeClr val="tx1"/>
                </a:solidFill>
                <a:latin typeface="微软雅黑" panose="020B0503020204020204" pitchFamily="34" charset="-122"/>
                <a:ea typeface="微软雅黑" panose="020B0503020204020204" pitchFamily="34" charset="-122"/>
                <a:cs typeface="+mn-cs"/>
              </a:defRPr>
            </a:lvl2pPr>
            <a:lvl3pPr marL="1098550" marR="0" indent="-168275" algn="l" defTabSz="1188085" rtl="0" eaLnBrk="1" fontAlgn="auto" latinLnBrk="0" hangingPunct="1">
              <a:lnSpc>
                <a:spcPct val="100000"/>
              </a:lnSpc>
              <a:spcBef>
                <a:spcPts val="0"/>
              </a:spcBef>
              <a:spcAft>
                <a:spcPts val="600"/>
              </a:spcAft>
              <a:buClr>
                <a:schemeClr val="tx1"/>
              </a:buClr>
              <a:buSzTx/>
              <a:buFont typeface=".AppleSystemUIFont"/>
              <a:buChar char="-"/>
              <a:tabLst>
                <a:tab pos="1207770" algn="ctr"/>
              </a:tabLst>
              <a:defRPr sz="1300" kern="1200" baseline="0">
                <a:solidFill>
                  <a:schemeClr val="tx1"/>
                </a:solidFill>
                <a:latin typeface="微软雅黑" panose="020B0503020204020204" pitchFamily="34" charset="-122"/>
                <a:ea typeface="微软雅黑" panose="020B0503020204020204" pitchFamily="34" charset="-122"/>
                <a:cs typeface="+mn-cs"/>
              </a:defRPr>
            </a:lvl3pPr>
            <a:lvl4pPr marL="525780" indent="-171450" algn="l" defTabSz="1188085" rtl="0" eaLnBrk="1" latinLnBrk="0" hangingPunct="1">
              <a:lnSpc>
                <a:spcPct val="90000"/>
              </a:lnSpc>
              <a:spcBef>
                <a:spcPts val="650"/>
              </a:spcBef>
              <a:buFont typeface="Arial" panose="020B0604020202020204" pitchFamily="34" charset="0"/>
              <a:buChar char="•"/>
              <a:tabLst>
                <a:tab pos="1208405" algn="ctr"/>
              </a:tabLst>
              <a:defRPr sz="1300" kern="1200" baseline="0">
                <a:solidFill>
                  <a:schemeClr val="tx1"/>
                </a:solidFill>
                <a:latin typeface="+mn-lt"/>
                <a:ea typeface="+mn-ea"/>
                <a:cs typeface="+mn-cs"/>
              </a:defRPr>
            </a:lvl4pPr>
            <a:lvl5pPr marL="525780" indent="-171450" algn="l" defTabSz="1188085" rtl="0" eaLnBrk="1" latinLnBrk="0" hangingPunct="1">
              <a:lnSpc>
                <a:spcPct val="90000"/>
              </a:lnSpc>
              <a:spcBef>
                <a:spcPts val="650"/>
              </a:spcBef>
              <a:buFont typeface="Arial" panose="020B0604020202020204" pitchFamily="34" charset="0"/>
              <a:buChar char="•"/>
              <a:tabLst>
                <a:tab pos="1208405" algn="ctr"/>
              </a:tabLst>
              <a:defRPr sz="1300" kern="1200" baseline="0">
                <a:solidFill>
                  <a:schemeClr val="tx1"/>
                </a:solidFill>
                <a:latin typeface="+mn-lt"/>
                <a:ea typeface="+mn-ea"/>
                <a:cs typeface="+mn-cs"/>
              </a:defRPr>
            </a:lvl5pPr>
            <a:lvl6pPr marL="326644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6pPr>
            <a:lvl7pPr marL="386016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7pPr>
            <a:lvl8pPr marL="445452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8pPr>
            <a:lvl9pPr marL="504825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9pPr>
          </a:lstStyle>
          <a:p>
            <a:pPr>
              <a:buClr>
                <a:srgbClr val="E9002F"/>
              </a:buClr>
            </a:pPr>
            <a:endParaRPr lang="en-US" sz="1800" dirty="0">
              <a:solidFill>
                <a:srgbClr val="1D1D1A"/>
              </a:solidFill>
              <a:latin typeface="微软雅黑" panose="020B0503020204020204" pitchFamily="34" charset="-122"/>
              <a:ea typeface="微软雅黑" panose="020B0503020204020204" pitchFamily="34" charset="-122"/>
            </a:endParaRPr>
          </a:p>
        </p:txBody>
      </p:sp>
      <p:sp>
        <p:nvSpPr>
          <p:cNvPr id="19" name="内容占位符 2"/>
          <p:cNvSpPr txBox="1"/>
          <p:nvPr/>
        </p:nvSpPr>
        <p:spPr>
          <a:xfrm>
            <a:off x="90055" y="587028"/>
            <a:ext cx="5490057" cy="1128561"/>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defTabSz="671830" eaLnBrk="0" fontAlgn="base" hangingPunct="0">
              <a:lnSpc>
                <a:spcPct val="140000"/>
              </a:lnSpc>
              <a:spcBef>
                <a:spcPct val="0"/>
              </a:spcBef>
              <a:spcAft>
                <a:spcPct val="0"/>
              </a:spcAft>
              <a:buFont typeface="Arial" panose="020B0604020202020204" pitchFamily="34" charset="0"/>
              <a:buNone/>
              <a:defRPr/>
            </a:pPr>
            <a:r>
              <a:rPr lang="zh-CN" altLang="en-US" sz="1000" b="1" kern="0" dirty="0" smtClean="0">
                <a:solidFill>
                  <a:srgbClr val="000000"/>
                </a:solidFill>
                <a:latin typeface="微软雅黑" panose="020B0503020204020204" pitchFamily="34" charset="-122"/>
                <a:ea typeface="微软雅黑" panose="020B0503020204020204" pitchFamily="34" charset="-122"/>
              </a:rPr>
              <a:t>调优参数列表：</a:t>
            </a:r>
            <a:r>
              <a:rPr lang="zh-CN" altLang="en-US" sz="1000" kern="0" dirty="0" smtClean="0">
                <a:solidFill>
                  <a:srgbClr val="000000"/>
                </a:solidFill>
                <a:latin typeface="微软雅黑" panose="020B0503020204020204" pitchFamily="34" charset="-122"/>
                <a:ea typeface="微软雅黑" panose="020B0503020204020204" pitchFamily="34" charset="-122"/>
              </a:rPr>
              <a:t>根据不同的场景预设，用户也可以根据经验配置；</a:t>
            </a:r>
            <a:endParaRPr lang="en-US" altLang="zh-CN" sz="1000" kern="0" dirty="0" smtClean="0">
              <a:solidFill>
                <a:srgbClr val="000000"/>
              </a:solidFill>
              <a:latin typeface="微软雅黑" panose="020B0503020204020204" pitchFamily="34" charset="-122"/>
              <a:ea typeface="微软雅黑" panose="020B0503020204020204" pitchFamily="34" charset="-122"/>
            </a:endParaRPr>
          </a:p>
          <a:p>
            <a:pPr marL="0" indent="0" defTabSz="671830" eaLnBrk="0" fontAlgn="base" hangingPunct="0">
              <a:lnSpc>
                <a:spcPct val="140000"/>
              </a:lnSpc>
              <a:spcBef>
                <a:spcPct val="0"/>
              </a:spcBef>
              <a:spcAft>
                <a:spcPct val="0"/>
              </a:spcAft>
              <a:buFont typeface="Arial" panose="020B0604020202020204" pitchFamily="34" charset="0"/>
              <a:buNone/>
              <a:defRPr/>
            </a:pPr>
            <a:r>
              <a:rPr lang="zh-CN" altLang="en-US" sz="1000" b="1" kern="0" dirty="0" smtClean="0">
                <a:solidFill>
                  <a:srgbClr val="000000"/>
                </a:solidFill>
                <a:latin typeface="微软雅黑" panose="020B0503020204020204" pitchFamily="34" charset="-122"/>
                <a:ea typeface="微软雅黑" panose="020B0503020204020204" pitchFamily="34" charset="-122"/>
              </a:rPr>
              <a:t>调优方法概括</a:t>
            </a:r>
            <a:r>
              <a:rPr lang="zh-CN" altLang="en-US" sz="1000" kern="0" dirty="0" smtClean="0">
                <a:solidFill>
                  <a:srgbClr val="000000"/>
                </a:solidFill>
                <a:latin typeface="微软雅黑" panose="020B0503020204020204" pitchFamily="34" charset="-122"/>
                <a:ea typeface="微软雅黑" panose="020B0503020204020204" pitchFamily="34" charset="-122"/>
              </a:rPr>
              <a:t>：结合</a:t>
            </a:r>
            <a:r>
              <a:rPr lang="zh-CN" altLang="en-US" sz="1000" b="1" kern="0" dirty="0" smtClean="0">
                <a:solidFill>
                  <a:srgbClr val="000000"/>
                </a:solidFill>
                <a:latin typeface="微软雅黑" panose="020B0503020204020204" pitchFamily="34" charset="-122"/>
                <a:ea typeface="微软雅黑" panose="020B0503020204020204" pitchFamily="34" charset="-122"/>
              </a:rPr>
              <a:t>深度强化学习</a:t>
            </a:r>
            <a:r>
              <a:rPr lang="zh-CN" altLang="en-US" sz="1000" kern="0" dirty="0" smtClean="0">
                <a:solidFill>
                  <a:srgbClr val="000000"/>
                </a:solidFill>
                <a:latin typeface="微软雅黑" panose="020B0503020204020204" pitchFamily="34" charset="-122"/>
                <a:ea typeface="微软雅黑" panose="020B0503020204020204" pitchFamily="34" charset="-122"/>
              </a:rPr>
              <a:t>与</a:t>
            </a:r>
            <a:r>
              <a:rPr lang="zh-CN" altLang="en-US" sz="1000" b="1" kern="0" dirty="0" smtClean="0">
                <a:solidFill>
                  <a:srgbClr val="000000"/>
                </a:solidFill>
                <a:latin typeface="微软雅黑" panose="020B0503020204020204" pitchFamily="34" charset="-122"/>
                <a:ea typeface="微软雅黑" panose="020B0503020204020204" pitchFamily="34" charset="-122"/>
              </a:rPr>
              <a:t>全局优化算法</a:t>
            </a:r>
            <a:r>
              <a:rPr lang="zh-CN" altLang="en-US" sz="1000" kern="0" dirty="0" smtClean="0">
                <a:solidFill>
                  <a:srgbClr val="000000"/>
                </a:solidFill>
                <a:latin typeface="微软雅黑" panose="020B0503020204020204" pitchFamily="34" charset="-122"/>
                <a:ea typeface="微软雅黑" panose="020B0503020204020204" pitchFamily="34" charset="-122"/>
              </a:rPr>
              <a:t>，针对不同类别的参数进行细粒度调优。</a:t>
            </a:r>
            <a:endParaRPr lang="en-US" altLang="zh-CN" sz="1000" kern="0" dirty="0" smtClean="0">
              <a:solidFill>
                <a:srgbClr val="000000"/>
              </a:solidFill>
              <a:latin typeface="微软雅黑" panose="020B0503020204020204" pitchFamily="34" charset="-122"/>
              <a:ea typeface="微软雅黑" panose="020B0503020204020204" pitchFamily="34" charset="-122"/>
            </a:endParaRPr>
          </a:p>
          <a:p>
            <a:pPr marL="0" indent="0" defTabSz="671830" eaLnBrk="0" fontAlgn="base" hangingPunct="0">
              <a:lnSpc>
                <a:spcPct val="140000"/>
              </a:lnSpc>
              <a:spcBef>
                <a:spcPct val="0"/>
              </a:spcBef>
              <a:spcAft>
                <a:spcPct val="0"/>
              </a:spcAft>
              <a:buFont typeface="Arial" panose="020B0604020202020204" pitchFamily="34" charset="0"/>
              <a:buNone/>
              <a:defRPr/>
            </a:pPr>
            <a:r>
              <a:rPr lang="zh-CN" altLang="en-US" sz="1000" b="1" kern="0" dirty="0" smtClean="0">
                <a:solidFill>
                  <a:srgbClr val="000000"/>
                </a:solidFill>
                <a:latin typeface="微软雅黑" panose="020B0503020204020204" pitchFamily="34" charset="-122"/>
                <a:ea typeface="微软雅黑" panose="020B0503020204020204" pitchFamily="34" charset="-122"/>
              </a:rPr>
              <a:t>调优效果评估</a:t>
            </a:r>
            <a:r>
              <a:rPr lang="zh-CN" altLang="en-US" sz="1000" kern="0" dirty="0" smtClean="0">
                <a:solidFill>
                  <a:srgbClr val="000000"/>
                </a:solidFill>
                <a:latin typeface="微软雅黑" panose="020B0503020204020204" pitchFamily="34" charset="-122"/>
                <a:ea typeface="微软雅黑" panose="020B0503020204020204" pitchFamily="34" charset="-122"/>
              </a:rPr>
              <a:t>：观察</a:t>
            </a:r>
            <a:r>
              <a:rPr lang="en-US" altLang="zh-CN" sz="1000" kern="0" dirty="0" smtClean="0">
                <a:solidFill>
                  <a:srgbClr val="000000"/>
                </a:solidFill>
                <a:latin typeface="微软雅黑" panose="020B0503020204020204" pitchFamily="34" charset="-122"/>
                <a:ea typeface="微软雅黑" panose="020B0503020204020204" pitchFamily="34" charset="-122"/>
              </a:rPr>
              <a:t>benchmark</a:t>
            </a:r>
            <a:r>
              <a:rPr lang="zh-CN" altLang="en-US" sz="1000" kern="0" dirty="0" smtClean="0">
                <a:solidFill>
                  <a:srgbClr val="000000"/>
                </a:solidFill>
                <a:latin typeface="微软雅黑" panose="020B0503020204020204" pitchFamily="34" charset="-122"/>
                <a:ea typeface="微软雅黑" panose="020B0503020204020204" pitchFamily="34" charset="-122"/>
              </a:rPr>
              <a:t>的跑分结果，预置的</a:t>
            </a:r>
            <a:r>
              <a:rPr lang="en-US" altLang="zh-CN" sz="1000" kern="0" dirty="0" smtClean="0">
                <a:solidFill>
                  <a:srgbClr val="000000"/>
                </a:solidFill>
                <a:latin typeface="微软雅黑" panose="020B0503020204020204" pitchFamily="34" charset="-122"/>
                <a:ea typeface="微软雅黑" panose="020B0503020204020204" pitchFamily="34" charset="-122"/>
              </a:rPr>
              <a:t>benchmark</a:t>
            </a:r>
            <a:r>
              <a:rPr lang="zh-CN" altLang="en-US" sz="1000" kern="0" dirty="0" smtClean="0">
                <a:solidFill>
                  <a:srgbClr val="000000"/>
                </a:solidFill>
                <a:latin typeface="微软雅黑" panose="020B0503020204020204" pitchFamily="34" charset="-122"/>
                <a:ea typeface="微软雅黑" panose="020B0503020204020204" pitchFamily="34" charset="-122"/>
              </a:rPr>
              <a:t>丰富，极简可扩展。</a:t>
            </a:r>
            <a:endParaRPr lang="en-US" altLang="zh-CN" sz="1000" kern="0" dirty="0" smtClean="0">
              <a:solidFill>
                <a:srgbClr val="000000"/>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90053" y="1491168"/>
            <a:ext cx="5490059" cy="1785104"/>
          </a:xfrm>
          <a:prstGeom prst="rect">
            <a:avLst/>
          </a:prstGeom>
          <a:noFill/>
        </p:spPr>
        <p:txBody>
          <a:bodyPr wrap="square" rtlCol="0">
            <a:spAutoFit/>
          </a:bodyPr>
          <a:lstStyle/>
          <a:p>
            <a:r>
              <a:rPr lang="zh-CN" altLang="en-US" sz="1000" b="1" dirty="0" smtClean="0">
                <a:solidFill>
                  <a:prstClr val="black"/>
                </a:solidFill>
                <a:latin typeface="微软雅黑" panose="020B0503020204020204" pitchFamily="34" charset="-122"/>
                <a:ea typeface="微软雅黑" panose="020B0503020204020204" pitchFamily="34" charset="-122"/>
              </a:rPr>
              <a:t>离线参数调优流程概述</a:t>
            </a:r>
            <a:r>
              <a:rPr lang="zh-CN" altLang="en-US" sz="1000" dirty="0" smtClean="0">
                <a:solidFill>
                  <a:prstClr val="black"/>
                </a:solidFill>
                <a:latin typeface="微软雅黑" panose="020B0503020204020204" pitchFamily="34" charset="-122"/>
                <a:ea typeface="微软雅黑" panose="020B0503020204020204" pitchFamily="34" charset="-122"/>
              </a:rPr>
              <a:t>：</a:t>
            </a:r>
            <a:endParaRPr lang="en-US" altLang="zh-CN" sz="1000" dirty="0" smtClean="0">
              <a:solidFill>
                <a:prstClr val="black"/>
              </a:solidFill>
              <a:latin typeface="微软雅黑" panose="020B0503020204020204" pitchFamily="34" charset="-122"/>
              <a:ea typeface="微软雅黑" panose="020B0503020204020204" pitchFamily="34" charset="-122"/>
            </a:endParaRPr>
          </a:p>
          <a:p>
            <a:pPr marL="342900" indent="-342900">
              <a:buFontTx/>
              <a:buAutoNum type="arabicPeriod"/>
            </a:pPr>
            <a:r>
              <a:rPr lang="zh-CN" altLang="en-US" sz="900" dirty="0" smtClean="0">
                <a:solidFill>
                  <a:prstClr val="black"/>
                </a:solidFill>
                <a:latin typeface="微软雅黑" panose="020B0503020204020204" pitchFamily="34" charset="-122"/>
                <a:ea typeface="微软雅黑" panose="020B0503020204020204" pitchFamily="34" charset="-122"/>
              </a:rPr>
              <a:t>利用长期参数调优总结出的先验规则进行参数配置诊断与生成数据库</a:t>
            </a:r>
            <a:r>
              <a:rPr lang="en-US" altLang="zh-CN" sz="900" dirty="0" smtClean="0">
                <a:solidFill>
                  <a:prstClr val="black"/>
                </a:solidFill>
                <a:latin typeface="微软雅黑" panose="020B0503020204020204" pitchFamily="34" charset="-122"/>
                <a:ea typeface="微软雅黑" panose="020B0503020204020204" pitchFamily="34" charset="-122"/>
              </a:rPr>
              <a:t>workload</a:t>
            </a:r>
            <a:r>
              <a:rPr lang="zh-CN" altLang="en-US" sz="900" dirty="0" smtClean="0">
                <a:solidFill>
                  <a:prstClr val="black"/>
                </a:solidFill>
                <a:latin typeface="微软雅黑" panose="020B0503020204020204" pitchFamily="34" charset="-122"/>
                <a:ea typeface="微软雅黑" panose="020B0503020204020204" pitchFamily="34" charset="-122"/>
              </a:rPr>
              <a:t>报告；</a:t>
            </a:r>
            <a:endParaRPr lang="en-US" altLang="zh-CN" sz="900" dirty="0" smtClean="0">
              <a:solidFill>
                <a:prstClr val="black"/>
              </a:solidFill>
              <a:latin typeface="微软雅黑" panose="020B0503020204020204" pitchFamily="34" charset="-122"/>
              <a:ea typeface="微软雅黑" panose="020B0503020204020204" pitchFamily="34" charset="-122"/>
            </a:endParaRPr>
          </a:p>
          <a:p>
            <a:pPr marL="342900" indent="-342900">
              <a:buFontTx/>
              <a:buAutoNum type="arabicPeriod"/>
            </a:pPr>
            <a:r>
              <a:rPr lang="zh-CN" altLang="en-US" sz="900" dirty="0" smtClean="0">
                <a:solidFill>
                  <a:prstClr val="black"/>
                </a:solidFill>
                <a:latin typeface="微软雅黑" panose="020B0503020204020204" pitchFamily="34" charset="-122"/>
                <a:ea typeface="微软雅黑" panose="020B0503020204020204" pitchFamily="34" charset="-122"/>
              </a:rPr>
              <a:t>根据系统的</a:t>
            </a:r>
            <a:r>
              <a:rPr lang="en-US" altLang="zh-CN" sz="900" dirty="0" smtClean="0">
                <a:solidFill>
                  <a:prstClr val="black"/>
                </a:solidFill>
                <a:latin typeface="微软雅黑" panose="020B0503020204020204" pitchFamily="34" charset="-122"/>
                <a:ea typeface="微软雅黑" panose="020B0503020204020204" pitchFamily="34" charset="-122"/>
              </a:rPr>
              <a:t>workload</a:t>
            </a:r>
            <a:r>
              <a:rPr lang="zh-CN" altLang="en-US" sz="900" dirty="0" smtClean="0">
                <a:solidFill>
                  <a:prstClr val="black"/>
                </a:solidFill>
                <a:latin typeface="微软雅黑" panose="020B0503020204020204" pitchFamily="34" charset="-122"/>
                <a:ea typeface="微软雅黑" panose="020B0503020204020204" pitchFamily="34" charset="-122"/>
              </a:rPr>
              <a:t>、环境信息推荐初始参数配置，包括推荐参数值、</a:t>
            </a:r>
            <a:r>
              <a:rPr lang="zh-CN" altLang="en-US" sz="900" dirty="0">
                <a:solidFill>
                  <a:prstClr val="black"/>
                </a:solidFill>
                <a:latin typeface="微软雅黑" panose="020B0503020204020204" pitchFamily="34" charset="-122"/>
                <a:ea typeface="微软雅黑" panose="020B0503020204020204" pitchFamily="34" charset="-122"/>
              </a:rPr>
              <a:t>建议</a:t>
            </a:r>
            <a:r>
              <a:rPr lang="zh-CN" altLang="en-US" sz="900" dirty="0" smtClean="0">
                <a:solidFill>
                  <a:prstClr val="black"/>
                </a:solidFill>
                <a:latin typeface="微软雅黑" panose="020B0503020204020204" pitchFamily="34" charset="-122"/>
                <a:ea typeface="微软雅黑" panose="020B0503020204020204" pitchFamily="34" charset="-122"/>
              </a:rPr>
              <a:t>最大值和最小值（用以保证稳定性，供用户结合自身经验进行选择）；</a:t>
            </a:r>
            <a:endParaRPr lang="en-US" altLang="zh-CN" sz="900" dirty="0" smtClean="0">
              <a:solidFill>
                <a:prstClr val="black"/>
              </a:solidFill>
              <a:latin typeface="微软雅黑" panose="020B0503020204020204" pitchFamily="34" charset="-122"/>
              <a:ea typeface="微软雅黑" panose="020B0503020204020204" pitchFamily="34" charset="-122"/>
            </a:endParaRPr>
          </a:p>
          <a:p>
            <a:pPr marL="342900" indent="-342900">
              <a:buFontTx/>
              <a:buAutoNum type="arabicPeriod"/>
            </a:pPr>
            <a:r>
              <a:rPr lang="zh-CN" altLang="en-US" sz="900" dirty="0" smtClean="0">
                <a:solidFill>
                  <a:prstClr val="black"/>
                </a:solidFill>
                <a:latin typeface="微软雅黑" panose="020B0503020204020204" pitchFamily="34" charset="-122"/>
                <a:ea typeface="微软雅黑" panose="020B0503020204020204" pitchFamily="34" charset="-122"/>
              </a:rPr>
              <a:t>利用训练好的强化学习模型进行调优，或者使用全局优化算法在给定的参数空间内进行搜索；</a:t>
            </a:r>
            <a:endParaRPr lang="en-US" altLang="zh-CN" sz="900" dirty="0" smtClean="0">
              <a:solidFill>
                <a:prstClr val="black"/>
              </a:solidFill>
              <a:latin typeface="微软雅黑" panose="020B0503020204020204" pitchFamily="34" charset="-122"/>
              <a:ea typeface="微软雅黑" panose="020B0503020204020204" pitchFamily="34" charset="-122"/>
            </a:endParaRPr>
          </a:p>
          <a:p>
            <a:pPr marL="342900" indent="-342900">
              <a:buFontTx/>
              <a:buAutoNum type="arabicPeriod"/>
            </a:pPr>
            <a:r>
              <a:rPr lang="zh-CN" altLang="en-US" sz="900" dirty="0" smtClean="0">
                <a:solidFill>
                  <a:prstClr val="black"/>
                </a:solidFill>
                <a:latin typeface="微软雅黑" panose="020B0503020204020204" pitchFamily="34" charset="-122"/>
                <a:ea typeface="微软雅黑" panose="020B0503020204020204" pitchFamily="34" charset="-122"/>
              </a:rPr>
              <a:t>常规评价调优效果好坏的方法是跑</a:t>
            </a:r>
            <a:r>
              <a:rPr lang="en-US" altLang="zh-CN" sz="900" dirty="0" smtClean="0">
                <a:solidFill>
                  <a:prstClr val="black"/>
                </a:solidFill>
                <a:latin typeface="微软雅黑" panose="020B0503020204020204" pitchFamily="34" charset="-122"/>
                <a:ea typeface="微软雅黑" panose="020B0503020204020204" pitchFamily="34" charset="-122"/>
              </a:rPr>
              <a:t>benchmark</a:t>
            </a:r>
            <a:r>
              <a:rPr lang="zh-CN" altLang="en-US" sz="900" dirty="0" smtClean="0">
                <a:solidFill>
                  <a:prstClr val="black"/>
                </a:solidFill>
                <a:latin typeface="微软雅黑" panose="020B0503020204020204" pitchFamily="34" charset="-122"/>
                <a:ea typeface="微软雅黑" panose="020B0503020204020204" pitchFamily="34" charset="-122"/>
              </a:rPr>
              <a:t>获得反馈，调优框架除支持常规</a:t>
            </a:r>
            <a:r>
              <a:rPr lang="en-US" altLang="zh-CN" sz="900" dirty="0" smtClean="0">
                <a:solidFill>
                  <a:prstClr val="black"/>
                </a:solidFill>
                <a:latin typeface="微软雅黑" panose="020B0503020204020204" pitchFamily="34" charset="-122"/>
                <a:ea typeface="微软雅黑" panose="020B0503020204020204" pitchFamily="34" charset="-122"/>
              </a:rPr>
              <a:t>benchmark</a:t>
            </a:r>
            <a:r>
              <a:rPr lang="zh-CN" altLang="en-US" sz="900" dirty="0" smtClean="0">
                <a:solidFill>
                  <a:prstClr val="black"/>
                </a:solidFill>
                <a:latin typeface="微软雅黑" panose="020B0503020204020204" pitchFamily="34" charset="-122"/>
                <a:ea typeface="微软雅黑" panose="020B0503020204020204" pitchFamily="34" charset="-122"/>
              </a:rPr>
              <a:t>如</a:t>
            </a:r>
            <a:r>
              <a:rPr lang="en-US" altLang="zh-CN" sz="900" dirty="0" smtClean="0">
                <a:solidFill>
                  <a:prstClr val="black"/>
                </a:solidFill>
                <a:latin typeface="微软雅黑" panose="020B0503020204020204" pitchFamily="34" charset="-122"/>
                <a:ea typeface="微软雅黑" panose="020B0503020204020204" pitchFamily="34" charset="-122"/>
              </a:rPr>
              <a:t>TPC-C</a:t>
            </a:r>
            <a:r>
              <a:rPr lang="zh-CN" altLang="en-US" sz="900" dirty="0" smtClean="0">
                <a:solidFill>
                  <a:prstClr val="black"/>
                </a:solidFill>
                <a:latin typeface="微软雅黑" panose="020B0503020204020204" pitchFamily="34" charset="-122"/>
                <a:ea typeface="微软雅黑" panose="020B0503020204020204" pitchFamily="34" charset="-122"/>
              </a:rPr>
              <a:t>、</a:t>
            </a:r>
            <a:r>
              <a:rPr lang="en-US" altLang="zh-CN" sz="900" dirty="0" smtClean="0">
                <a:solidFill>
                  <a:prstClr val="black"/>
                </a:solidFill>
                <a:latin typeface="微软雅黑" panose="020B0503020204020204" pitchFamily="34" charset="-122"/>
                <a:ea typeface="微软雅黑" panose="020B0503020204020204" pitchFamily="34" charset="-122"/>
              </a:rPr>
              <a:t>TPC-H</a:t>
            </a:r>
            <a:r>
              <a:rPr lang="zh-CN" altLang="en-US" sz="900" dirty="0" smtClean="0">
                <a:solidFill>
                  <a:prstClr val="black"/>
                </a:solidFill>
                <a:latin typeface="微软雅黑" panose="020B0503020204020204" pitchFamily="34" charset="-122"/>
                <a:ea typeface="微软雅黑" panose="020B0503020204020204" pitchFamily="34" charset="-122"/>
              </a:rPr>
              <a:t>等，还为用户提供了自定义</a:t>
            </a:r>
            <a:r>
              <a:rPr lang="en-US" altLang="zh-CN" sz="900" dirty="0" smtClean="0">
                <a:solidFill>
                  <a:prstClr val="black"/>
                </a:solidFill>
                <a:latin typeface="微软雅黑" panose="020B0503020204020204" pitchFamily="34" charset="-122"/>
                <a:ea typeface="微软雅黑" panose="020B0503020204020204" pitchFamily="34" charset="-122"/>
              </a:rPr>
              <a:t>benchmark</a:t>
            </a:r>
            <a:r>
              <a:rPr lang="zh-CN" altLang="en-US" sz="900" dirty="0" smtClean="0">
                <a:solidFill>
                  <a:prstClr val="black"/>
                </a:solidFill>
                <a:latin typeface="微软雅黑" panose="020B0503020204020204" pitchFamily="34" charset="-122"/>
                <a:ea typeface="微软雅黑" panose="020B0503020204020204" pitchFamily="34" charset="-122"/>
              </a:rPr>
              <a:t>的框架，用户只需要进行少量工作进行适配即可；目前还在演进支持</a:t>
            </a:r>
            <a:r>
              <a:rPr lang="en-US" altLang="zh-CN" sz="900" dirty="0" smtClean="0">
                <a:solidFill>
                  <a:prstClr val="black"/>
                </a:solidFill>
                <a:latin typeface="微软雅黑" panose="020B0503020204020204" pitchFamily="34" charset="-122"/>
                <a:ea typeface="微软雅黑" panose="020B0503020204020204" pitchFamily="34" charset="-122"/>
              </a:rPr>
              <a:t>Performance Model</a:t>
            </a:r>
            <a:r>
              <a:rPr lang="zh-CN" altLang="en-US" sz="900" dirty="0" smtClean="0">
                <a:solidFill>
                  <a:prstClr val="black"/>
                </a:solidFill>
                <a:latin typeface="微软雅黑" panose="020B0503020204020204" pitchFamily="34" charset="-122"/>
                <a:ea typeface="微软雅黑" panose="020B0503020204020204" pitchFamily="34" charset="-122"/>
              </a:rPr>
              <a:t>的参数调优，将更进一步加快调优速度；</a:t>
            </a:r>
            <a:r>
              <a:rPr lang="en-US" altLang="zh-CN" sz="900" dirty="0" smtClean="0">
                <a:solidFill>
                  <a:prstClr val="black"/>
                </a:solidFill>
                <a:latin typeface="微软雅黑" panose="020B0503020204020204" pitchFamily="34" charset="-122"/>
                <a:ea typeface="微软雅黑" panose="020B0503020204020204" pitchFamily="34" charset="-122"/>
              </a:rPr>
              <a:t>.</a:t>
            </a:r>
            <a:endParaRPr lang="en-US" altLang="zh-CN" sz="900" dirty="0" smtClean="0">
              <a:solidFill>
                <a:prstClr val="black"/>
              </a:solidFill>
              <a:latin typeface="微软雅黑" panose="020B0503020204020204" pitchFamily="34" charset="-122"/>
              <a:ea typeface="微软雅黑" panose="020B0503020204020204" pitchFamily="34" charset="-122"/>
            </a:endParaRPr>
          </a:p>
          <a:p>
            <a:endParaRPr lang="en-US" altLang="zh-CN" sz="900" dirty="0" smtClean="0">
              <a:solidFill>
                <a:prstClr val="black"/>
              </a:solidFill>
              <a:latin typeface="微软雅黑" panose="020B0503020204020204" pitchFamily="34" charset="-122"/>
              <a:ea typeface="微软雅黑" panose="020B0503020204020204" pitchFamily="34" charset="-122"/>
            </a:endParaRPr>
          </a:p>
          <a:p>
            <a:r>
              <a:rPr lang="zh-CN" altLang="en-US" sz="1000" b="1" dirty="0" smtClean="0">
                <a:solidFill>
                  <a:prstClr val="black"/>
                </a:solidFill>
                <a:latin typeface="微软雅黑" panose="020B0503020204020204" pitchFamily="34" charset="-122"/>
                <a:ea typeface="微软雅黑" panose="020B0503020204020204" pitchFamily="34" charset="-122"/>
              </a:rPr>
              <a:t>在线参数调优流程概述：</a:t>
            </a:r>
            <a:endParaRPr lang="en-US" altLang="zh-CN" sz="1000" b="1" dirty="0" smtClean="0">
              <a:solidFill>
                <a:prstClr val="black"/>
              </a:solidFill>
              <a:latin typeface="微软雅黑" panose="020B0503020204020204" pitchFamily="34" charset="-122"/>
              <a:ea typeface="微软雅黑" panose="020B0503020204020204" pitchFamily="34" charset="-122"/>
            </a:endParaRPr>
          </a:p>
          <a:p>
            <a:r>
              <a:rPr lang="en-US" altLang="zh-CN" sz="900" dirty="0" smtClean="0">
                <a:solidFill>
                  <a:prstClr val="black"/>
                </a:solidFill>
                <a:latin typeface="微软雅黑" panose="020B0503020204020204" pitchFamily="34" charset="-122"/>
                <a:ea typeface="微软雅黑" panose="020B0503020204020204" pitchFamily="34" charset="-122"/>
              </a:rPr>
              <a:t>1. </a:t>
            </a:r>
            <a:r>
              <a:rPr lang="zh-CN" altLang="en-US" sz="900" dirty="0" smtClean="0">
                <a:solidFill>
                  <a:prstClr val="black"/>
                </a:solidFill>
                <a:latin typeface="微软雅黑" panose="020B0503020204020204" pitchFamily="34" charset="-122"/>
                <a:ea typeface="微软雅黑" panose="020B0503020204020204" pitchFamily="34" charset="-122"/>
              </a:rPr>
              <a:t>采集用户系统内的统计信息和</a:t>
            </a:r>
            <a:r>
              <a:rPr lang="en-US" altLang="zh-CN" sz="900" dirty="0" smtClean="0">
                <a:solidFill>
                  <a:prstClr val="black"/>
                </a:solidFill>
                <a:latin typeface="微软雅黑" panose="020B0503020204020204" pitchFamily="34" charset="-122"/>
                <a:ea typeface="微软雅黑" panose="020B0503020204020204" pitchFamily="34" charset="-122"/>
              </a:rPr>
              <a:t>workload</a:t>
            </a:r>
            <a:r>
              <a:rPr lang="zh-CN" altLang="en-US" sz="900" dirty="0" smtClean="0">
                <a:solidFill>
                  <a:prstClr val="black"/>
                </a:solidFill>
                <a:latin typeface="微软雅黑" panose="020B0503020204020204" pitchFamily="34" charset="-122"/>
                <a:ea typeface="微软雅黑" panose="020B0503020204020204" pitchFamily="34" charset="-122"/>
              </a:rPr>
              <a:t>，根据训练好的监督学习模型和先验规则，推荐给用户对应的参数配置。</a:t>
            </a:r>
            <a:endParaRPr lang="en-US" altLang="zh-CN" sz="900" dirty="0">
              <a:solidFill>
                <a:prstClr val="black"/>
              </a:solidFill>
              <a:latin typeface="微软雅黑" panose="020B0503020204020204" pitchFamily="34" charset="-122"/>
              <a:ea typeface="微软雅黑" panose="020B0503020204020204" pitchFamily="34" charset="-122"/>
            </a:endParaRPr>
          </a:p>
        </p:txBody>
      </p:sp>
      <p:pic>
        <p:nvPicPr>
          <p:cNvPr id="21" name="图片 20"/>
          <p:cNvPicPr/>
          <p:nvPr/>
        </p:nvPicPr>
        <p:blipFill>
          <a:blip r:embed="rId1">
            <a:extLst>
              <a:ext uri="{28A0092B-C50C-407E-A947-70E740481C1C}">
                <a14:useLocalDpi xmlns:a14="http://schemas.microsoft.com/office/drawing/2010/main" val="0"/>
              </a:ext>
            </a:extLst>
          </a:blip>
          <a:stretch>
            <a:fillRect/>
          </a:stretch>
        </p:blipFill>
        <p:spPr>
          <a:xfrm>
            <a:off x="573607" y="3276272"/>
            <a:ext cx="4332312" cy="1502601"/>
          </a:xfrm>
          <a:prstGeom prst="rect">
            <a:avLst/>
          </a:prstGeom>
        </p:spPr>
      </p:pic>
      <p:pic>
        <p:nvPicPr>
          <p:cNvPr id="22" name="Picture 2" descr="http://10.88.194.32:7088/idp-edit-service/editor/image/54276245124/A-1_1_zh-cn_image_030342056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5267" y="442482"/>
            <a:ext cx="2699639" cy="4001476"/>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直接连接符 22"/>
          <p:cNvCxnSpPr/>
          <p:nvPr/>
        </p:nvCxnSpPr>
        <p:spPr>
          <a:xfrm flipH="1">
            <a:off x="5768793" y="442482"/>
            <a:ext cx="24826" cy="4529658"/>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6"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参数调优和诊断</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Tree>
  </p:cSld>
  <p:clrMapOvr>
    <a:masterClrMapping/>
  </p:clrMapOvr>
  <p:transition spd="slow" advTm="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38524" y="529488"/>
            <a:ext cx="8946442" cy="1336650"/>
          </a:xfrm>
          <a:prstGeom prst="rect">
            <a:avLst/>
          </a:prstGeom>
        </p:spPr>
        <p:txBody>
          <a:bodyPr>
            <a:normAutofit fontScale="92500"/>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defTabSz="671830" eaLnBrk="0" fontAlgn="base" hangingPunct="0">
              <a:lnSpc>
                <a:spcPct val="140000"/>
              </a:lnSpc>
              <a:spcBef>
                <a:spcPct val="0"/>
              </a:spcBef>
              <a:spcAft>
                <a:spcPct val="0"/>
              </a:spcAft>
              <a:buFont typeface="Arial" panose="020B0604020202020204" pitchFamily="34" charset="0"/>
              <a:buNone/>
              <a:defRPr/>
            </a:pPr>
            <a:r>
              <a:rPr lang="zh-CN" altLang="en-US" sz="1500" b="1" dirty="0">
                <a:solidFill>
                  <a:prstClr val="black"/>
                </a:solidFill>
                <a:latin typeface="微软雅黑" panose="020B0503020204020204" pitchFamily="34" charset="-122"/>
                <a:ea typeface="微软雅黑" panose="020B0503020204020204" pitchFamily="34" charset="-122"/>
              </a:rPr>
              <a:t>使用场景介绍：</a:t>
            </a:r>
            <a:endParaRPr lang="en-US" altLang="zh-CN" sz="1500" b="1" dirty="0">
              <a:solidFill>
                <a:prstClr val="black"/>
              </a:solidFill>
              <a:latin typeface="微软雅黑" panose="020B0503020204020204" pitchFamily="34" charset="-122"/>
              <a:ea typeface="微软雅黑" panose="020B0503020204020204" pitchFamily="34" charset="-122"/>
            </a:endParaRPr>
          </a:p>
          <a:p>
            <a:pPr marL="0" indent="0" defTabSz="671830" eaLnBrk="0" fontAlgn="base" hangingPunct="0">
              <a:lnSpc>
                <a:spcPct val="140000"/>
              </a:lnSpc>
              <a:spcBef>
                <a:spcPct val="0"/>
              </a:spcBef>
              <a:spcAft>
                <a:spcPct val="0"/>
              </a:spcAft>
              <a:buFont typeface="Arial" panose="020B0604020202020204" pitchFamily="34" charset="0"/>
              <a:buNone/>
              <a:defRPr/>
            </a:pPr>
            <a:r>
              <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上线业务预检测：上线一批新业务前，使用</a:t>
            </a:r>
            <a:r>
              <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en-US"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诊断功能评估此次上线业务的预估执行时长，便于用户参考是否应该修改上线业务。</a:t>
            </a:r>
            <a:endPar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671830" eaLnBrk="0" fontAlgn="base" hangingPunct="0">
              <a:lnSpc>
                <a:spcPct val="140000"/>
              </a:lnSpc>
              <a:spcBef>
                <a:spcPct val="0"/>
              </a:spcBef>
              <a:spcAft>
                <a:spcPct val="0"/>
              </a:spcAft>
              <a:buFont typeface="Arial" panose="020B0604020202020204" pitchFamily="34" charset="0"/>
              <a:buNone/>
              <a:defRPr/>
            </a:pPr>
            <a:r>
              <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 Workload</a:t>
            </a:r>
            <a:r>
              <a:rPr lang="zh-CN" altLang="en-US"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分析：能够对现有</a:t>
            </a:r>
            <a:r>
              <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workload</a:t>
            </a:r>
            <a:r>
              <a:rPr lang="zh-CN" altLang="en-US"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进行分析，将现有</a:t>
            </a:r>
            <a:r>
              <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workload</a:t>
            </a:r>
            <a:r>
              <a:rPr lang="zh-CN" altLang="en-US"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自动分为若干类别，并依次分析此类别</a:t>
            </a:r>
            <a:r>
              <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en-US"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语句执行代价，以及各个类别之间的相似程度；</a:t>
            </a:r>
            <a:endPar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671830" eaLnBrk="0" fontAlgn="base" hangingPunct="0">
              <a:lnSpc>
                <a:spcPct val="140000"/>
              </a:lnSpc>
              <a:spcBef>
                <a:spcPct val="0"/>
              </a:spcBef>
              <a:spcAft>
                <a:spcPct val="0"/>
              </a:spcAft>
              <a:buFont typeface="Arial" panose="020B0604020202020204" pitchFamily="34" charset="0"/>
              <a:buNone/>
              <a:defRPr/>
            </a:pPr>
            <a:r>
              <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 SQL</a:t>
            </a:r>
            <a:r>
              <a:rPr lang="zh-CN" altLang="en-US"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透视：能够将</a:t>
            </a:r>
            <a:r>
              <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workload</a:t>
            </a:r>
            <a:r>
              <a:rPr lang="zh-CN" altLang="en-US"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进行可视化，通过不同颜色和距离远近判断</a:t>
            </a:r>
            <a:r>
              <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en-US"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语句之间的相似性，从而供用户直观地分析</a:t>
            </a:r>
            <a:r>
              <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en-US"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语句的特点。</a:t>
            </a:r>
            <a:endPar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792" y="2076137"/>
            <a:ext cx="3612232" cy="1715870"/>
          </a:xfrm>
          <a:prstGeom prst="rect">
            <a:avLst/>
          </a:prstGeom>
        </p:spPr>
      </p:pic>
      <p:pic>
        <p:nvPicPr>
          <p:cNvPr id="4" name="图片 3"/>
          <p:cNvPicPr>
            <a:picLocks noChangeAspect="1"/>
          </p:cNvPicPr>
          <p:nvPr/>
        </p:nvPicPr>
        <p:blipFill>
          <a:blip r:embed="rId2"/>
          <a:stretch>
            <a:fillRect/>
          </a:stretch>
        </p:blipFill>
        <p:spPr>
          <a:xfrm>
            <a:off x="5036613" y="2180618"/>
            <a:ext cx="3558931" cy="1537905"/>
          </a:xfrm>
          <a:prstGeom prst="rect">
            <a:avLst/>
          </a:prstGeom>
        </p:spPr>
      </p:pic>
      <p:sp>
        <p:nvSpPr>
          <p:cNvPr id="5" name="矩形 4"/>
          <p:cNvSpPr/>
          <p:nvPr/>
        </p:nvSpPr>
        <p:spPr>
          <a:xfrm>
            <a:off x="234600" y="3768547"/>
            <a:ext cx="5573368" cy="954107"/>
          </a:xfrm>
          <a:prstGeom prst="rect">
            <a:avLst/>
          </a:prstGeom>
        </p:spPr>
        <p:txBody>
          <a:bodyPr wrap="square">
            <a:spAutoFit/>
          </a:bodyPr>
          <a:lstStyle/>
          <a:p>
            <a:r>
              <a:rPr lang="zh-CN" altLang="en-US" sz="1400" b="1" dirty="0" smtClean="0">
                <a:solidFill>
                  <a:prstClr val="black"/>
                </a:solidFill>
                <a:latin typeface="微软雅黑" panose="020B0503020204020204" pitchFamily="34" charset="-122"/>
                <a:ea typeface="微软雅黑" panose="020B0503020204020204" pitchFamily="34" charset="-122"/>
              </a:rPr>
              <a:t>关键功能</a:t>
            </a:r>
            <a:r>
              <a:rPr lang="zh-CN" altLang="zh-CN" sz="1400" b="1" dirty="0" smtClean="0">
                <a:solidFill>
                  <a:prstClr val="black"/>
                </a:solidFill>
                <a:latin typeface="微软雅黑" panose="020B0503020204020204" pitchFamily="34" charset="-122"/>
                <a:ea typeface="微软雅黑" panose="020B0503020204020204" pitchFamily="34" charset="-122"/>
              </a:rPr>
              <a:t>：</a:t>
            </a:r>
            <a:endParaRPr lang="en-US" altLang="zh-CN" sz="1400" b="1" dirty="0">
              <a:solidFill>
                <a:prstClr val="black"/>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预估</a:t>
            </a:r>
            <a:r>
              <a:rPr lang="en-US" altLang="zh-CN" sz="1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SQL</a:t>
            </a:r>
            <a:r>
              <a:rPr lang="zh-CN" altLang="en-US" sz="1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语句的执行时间</a:t>
            </a:r>
            <a:endParaRPr lang="en-US" altLang="zh-CN" sz="1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marL="285750" indent="-285750">
              <a:buFont typeface="Arial" panose="020B0604020202020204" pitchFamily="34" charset="0"/>
              <a:buChar char="•"/>
            </a:pPr>
            <a:r>
              <a:rPr lang="zh-CN" altLang="en-US" sz="1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根据</a:t>
            </a:r>
            <a:r>
              <a:rPr lang="en-US" altLang="zh-CN" sz="1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SQL</a:t>
            </a:r>
            <a:r>
              <a:rPr lang="zh-CN" altLang="en-US" sz="1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语句类型进行类别区分</a:t>
            </a:r>
            <a:endParaRPr lang="en-US" altLang="zh-CN" sz="1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marL="285750" indent="-285750">
              <a:buFont typeface="Arial" panose="020B0604020202020204" pitchFamily="34" charset="0"/>
              <a:buChar char="•"/>
            </a:pPr>
            <a:r>
              <a:rPr lang="en-US" altLang="zh-CN" sz="1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SQL</a:t>
            </a:r>
            <a:r>
              <a:rPr lang="zh-CN" altLang="en-US" sz="1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语句分布情况的可视化</a:t>
            </a:r>
            <a:endParaRPr lang="zh-CN" altLang="zh-CN" sz="14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6" name="文本框 5"/>
          <p:cNvSpPr txBox="1"/>
          <p:nvPr/>
        </p:nvSpPr>
        <p:spPr>
          <a:xfrm>
            <a:off x="234600" y="1892573"/>
            <a:ext cx="2558720" cy="261610"/>
          </a:xfrm>
          <a:prstGeom prst="rect">
            <a:avLst/>
          </a:prstGeom>
          <a:solidFill>
            <a:srgbClr val="92D050"/>
          </a:solidFill>
        </p:spPr>
        <p:txBody>
          <a:bodyPr wrap="square" rtlCol="0">
            <a:spAutoFit/>
          </a:bodyPr>
          <a:lstStyle/>
          <a:p>
            <a:pPr algn="ctr"/>
            <a:r>
              <a:rPr lang="en-US" altLang="zh-CN" sz="1100" b="1" dirty="0" smtClean="0">
                <a:solidFill>
                  <a:prstClr val="black"/>
                </a:solidFill>
                <a:latin typeface="微软雅黑" panose="020B0503020204020204" pitchFamily="34" charset="-122"/>
                <a:ea typeface="微软雅黑" panose="020B0503020204020204" pitchFamily="34" charset="-122"/>
              </a:rPr>
              <a:t>SQL</a:t>
            </a:r>
            <a:r>
              <a:rPr lang="zh-CN" altLang="en-US" sz="1100" b="1" dirty="0" smtClean="0">
                <a:solidFill>
                  <a:prstClr val="black"/>
                </a:solidFill>
                <a:latin typeface="微软雅黑" panose="020B0503020204020204" pitchFamily="34" charset="-122"/>
                <a:ea typeface="微软雅黑" panose="020B0503020204020204" pitchFamily="34" charset="-122"/>
              </a:rPr>
              <a:t>透视效果</a:t>
            </a:r>
            <a:endParaRPr lang="zh-CN" altLang="en-US" sz="1100" b="1" dirty="0">
              <a:solidFill>
                <a:prstClr val="black"/>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510582" y="1892573"/>
            <a:ext cx="2610995" cy="261610"/>
          </a:xfrm>
          <a:prstGeom prst="rect">
            <a:avLst/>
          </a:prstGeom>
          <a:solidFill>
            <a:srgbClr val="92D050"/>
          </a:solidFill>
        </p:spPr>
        <p:txBody>
          <a:bodyPr wrap="square" rtlCol="0">
            <a:spAutoFit/>
          </a:bodyPr>
          <a:lstStyle/>
          <a:p>
            <a:pPr algn="ctr"/>
            <a:r>
              <a:rPr lang="zh-CN" altLang="en-US" sz="1100" b="1" dirty="0" smtClean="0">
                <a:solidFill>
                  <a:prstClr val="black"/>
                </a:solidFill>
                <a:latin typeface="微软雅黑" panose="020B0503020204020204" pitchFamily="34" charset="-122"/>
                <a:ea typeface="微软雅黑" panose="020B0503020204020204" pitchFamily="34" charset="-122"/>
              </a:rPr>
              <a:t>具备较高的预测准确率</a:t>
            </a:r>
            <a:endParaRPr lang="zh-CN" altLang="en-US" sz="1100" b="1" dirty="0">
              <a:solidFill>
                <a:prstClr val="black"/>
              </a:solidFill>
              <a:latin typeface="微软雅黑" panose="020B0503020204020204" pitchFamily="34" charset="-122"/>
              <a:ea typeface="微软雅黑" panose="020B0503020204020204" pitchFamily="34" charset="-122"/>
            </a:endParaRPr>
          </a:p>
        </p:txBody>
      </p:sp>
      <p:sp>
        <p:nvSpPr>
          <p:cNvPr id="8"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慢</a:t>
            </a:r>
            <a:r>
              <a:rPr lang="en-US" altLang="zh-CN"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SQL</a:t>
            </a:r>
            <a:r>
              <a:rPr lang="zh-CN" altLang="en-US"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发现</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Tree>
  </p:cSld>
  <p:clrMapOvr>
    <a:masterClrMapping/>
  </p:clrMapOvr>
  <p:transition spd="slow" advTm="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130842" y="431394"/>
            <a:ext cx="4651501" cy="797635"/>
          </a:xfrm>
          <a:prstGeom prst="rect">
            <a:avLst/>
          </a:prstGeom>
          <a:ln>
            <a:noFill/>
          </a:ln>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defTabSz="671830" eaLnBrk="0" fontAlgn="base" hangingPunct="0">
              <a:lnSpc>
                <a:spcPct val="140000"/>
              </a:lnSpc>
              <a:spcBef>
                <a:spcPct val="0"/>
              </a:spcBef>
              <a:spcAft>
                <a:spcPct val="0"/>
              </a:spcAft>
              <a:buFont typeface="Arial" panose="020B0604020202020204" pitchFamily="34" charset="0"/>
              <a:buNone/>
              <a:defRPr/>
            </a:pPr>
            <a:r>
              <a:rPr lang="zh-CN" altLang="en-US" sz="1100" b="1"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使用场景介绍：</a:t>
            </a:r>
            <a:endParaRPr lang="en-US" altLang="zh-CN" sz="1100" b="1"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671830" eaLnBrk="0" fontAlgn="base" hangingPunct="0">
              <a:lnSpc>
                <a:spcPct val="140000"/>
              </a:lnSpc>
              <a:spcBef>
                <a:spcPct val="0"/>
              </a:spcBef>
              <a:spcAft>
                <a:spcPct val="0"/>
              </a:spcAft>
              <a:buFont typeface="Arial" panose="020B0604020202020204" pitchFamily="34" charset="0"/>
              <a:buNone/>
              <a:defRPr/>
            </a:pPr>
            <a:r>
              <a:rPr lang="zh-CN" altLang="en-US" sz="11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根据用户的</a:t>
            </a:r>
            <a:r>
              <a:rPr lang="en-US" altLang="zh-CN" sz="11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Workload</a:t>
            </a:r>
            <a:r>
              <a:rPr lang="zh-CN" altLang="en-US" sz="11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整体信息，为用户推荐需要创建的索引。</a:t>
            </a:r>
            <a:endParaRPr lang="en-US" altLang="zh-CN" sz="11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p:cNvSpPr/>
          <p:nvPr/>
        </p:nvSpPr>
        <p:spPr>
          <a:xfrm>
            <a:off x="5218194" y="881245"/>
            <a:ext cx="3449828" cy="3323987"/>
          </a:xfrm>
          <a:prstGeom prst="rect">
            <a:avLst/>
          </a:prstGeom>
        </p:spPr>
        <p:txBody>
          <a:bodyPr wrap="square">
            <a:spAutoFit/>
          </a:bodyPr>
          <a:lstStyle/>
          <a:p>
            <a:pPr defTabSz="914400">
              <a:lnSpc>
                <a:spcPct val="150000"/>
              </a:lnSpc>
            </a:pPr>
            <a:r>
              <a:rPr lang="zh-CN" altLang="en-US" sz="1000" b="1"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单</a:t>
            </a:r>
            <a:r>
              <a:rPr lang="en-US" altLang="zh-CN" sz="1000" b="1"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Query</a:t>
            </a:r>
            <a:r>
              <a:rPr lang="zh-CN" altLang="en-US" sz="1000" b="1"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索引</a:t>
            </a:r>
            <a:r>
              <a:rPr lang="zh-CN" altLang="en-US" sz="1000" b="1" dirty="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推荐</a:t>
            </a:r>
            <a:r>
              <a:rPr lang="zh-CN" altLang="en-US" sz="1000" b="1"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的核心</a:t>
            </a:r>
            <a:r>
              <a:rPr lang="zh-CN" altLang="en-US" sz="1000" b="1" dirty="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方法</a:t>
            </a:r>
            <a:r>
              <a:rPr lang="zh-CN" altLang="en-US" sz="1000" b="1"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000" b="1"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endParaRPr>
          </a:p>
          <a:p>
            <a:pPr defTabSz="914400">
              <a:lnSpc>
                <a:spcPct val="150000"/>
              </a:lnSpc>
            </a:pPr>
            <a:r>
              <a:rPr lang="zh-CN" altLang="en-US" sz="1000"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en-US" sz="1000" dirty="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原生的词法和语法解析，对查询语句中的子句和谓词进行分析和处理，再结合字段选择度、聚合条件、多表</a:t>
            </a:r>
            <a:r>
              <a:rPr lang="en-US" altLang="zh-CN" sz="1000" dirty="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Join</a:t>
            </a:r>
            <a:r>
              <a:rPr lang="zh-CN" altLang="en-US" sz="1000" dirty="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关系等输出最终建议</a:t>
            </a:r>
            <a:r>
              <a:rPr lang="zh-CN" altLang="en-US" sz="1000"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000"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endParaRPr>
          </a:p>
          <a:p>
            <a:pPr defTabSz="914400">
              <a:lnSpc>
                <a:spcPct val="150000"/>
              </a:lnSpc>
            </a:pPr>
            <a:r>
              <a:rPr lang="zh-CN" altLang="en-US" sz="1000" b="1"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索引性能验证的方法：</a:t>
            </a:r>
            <a:endParaRPr lang="en-US" altLang="zh-CN" sz="1000" b="1"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endParaRPr>
          </a:p>
          <a:p>
            <a:pPr defTabSz="914400">
              <a:lnSpc>
                <a:spcPct val="150000"/>
              </a:lnSpc>
            </a:pPr>
            <a:r>
              <a:rPr lang="zh-CN" altLang="en-US" sz="1000"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利用</a:t>
            </a:r>
            <a:r>
              <a:rPr lang="zh-CN" altLang="en-US" sz="1000"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优化器评估</a:t>
            </a:r>
            <a:r>
              <a:rPr lang="zh-CN" altLang="en-US" sz="1000"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，进而判断创建该索引后，对优化器生成执行计划的影响。</a:t>
            </a:r>
            <a:endParaRPr lang="zh-CN" altLang="en-US" sz="1000"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endParaRPr>
          </a:p>
          <a:p>
            <a:pPr defTabSz="914400">
              <a:lnSpc>
                <a:spcPct val="150000"/>
              </a:lnSpc>
            </a:pPr>
            <a:r>
              <a:rPr lang="en-US" altLang="zh-CN" sz="1000" b="1"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Workload</a:t>
            </a:r>
            <a:r>
              <a:rPr lang="zh-CN" altLang="en-US" sz="1000" b="1"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级别索引推荐的核心方法：</a:t>
            </a:r>
            <a:endParaRPr lang="en-US" altLang="zh-CN" sz="1000" b="1"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endParaRPr>
          </a:p>
          <a:p>
            <a:pPr defTabSz="914400">
              <a:lnSpc>
                <a:spcPct val="150000"/>
              </a:lnSpc>
            </a:pPr>
            <a:r>
              <a:rPr lang="zh-CN" altLang="en-US" sz="1000"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通过用户输入（或自主采集）得到的</a:t>
            </a:r>
            <a:r>
              <a:rPr lang="en-US" altLang="zh-CN" sz="1000"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workload</a:t>
            </a:r>
            <a:r>
              <a:rPr lang="zh-CN" altLang="en-US" sz="1000"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信息，从候选索引中筛选出若核心索引。该过程中通过对</a:t>
            </a:r>
            <a:r>
              <a:rPr lang="en-US" altLang="zh-CN" sz="1000"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en-US" sz="1000"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语句进行模板化，</a:t>
            </a:r>
            <a:r>
              <a:rPr lang="zh-CN" altLang="en-US" sz="1000" dirty="0" smtClean="0">
                <a:latin typeface="微软雅黑" panose="020B0503020204020204" pitchFamily="34" charset="-122"/>
                <a:ea typeface="微软雅黑" panose="020B0503020204020204" pitchFamily="34" charset="-122"/>
              </a:rPr>
              <a:t>通过特征</a:t>
            </a:r>
            <a:r>
              <a:rPr lang="zh-CN" altLang="en-US" sz="1000" dirty="0">
                <a:latin typeface="微软雅黑" panose="020B0503020204020204" pitchFamily="34" charset="-122"/>
                <a:ea typeface="微软雅黑" panose="020B0503020204020204" pitchFamily="34" charset="-122"/>
              </a:rPr>
              <a:t>过程，</a:t>
            </a:r>
            <a:r>
              <a:rPr lang="zh-CN" altLang="en-US" sz="1000" dirty="0" smtClean="0">
                <a:latin typeface="微软雅黑" panose="020B0503020204020204" pitchFamily="34" charset="-122"/>
                <a:ea typeface="微软雅黑" panose="020B0503020204020204" pitchFamily="34" charset="-122"/>
              </a:rPr>
              <a:t>对</a:t>
            </a:r>
            <a:r>
              <a:rPr lang="en-US" altLang="zh-CN" sz="1000" dirty="0" smtClean="0">
                <a:latin typeface="微软雅黑" panose="020B0503020204020204" pitchFamily="34" charset="-122"/>
                <a:ea typeface="微软雅黑" panose="020B0503020204020204" pitchFamily="34" charset="-122"/>
              </a:rPr>
              <a:t>SQL</a:t>
            </a:r>
            <a:r>
              <a:rPr lang="zh-CN" altLang="en-US" sz="1000" dirty="0" smtClean="0">
                <a:latin typeface="微软雅黑" panose="020B0503020204020204" pitchFamily="34" charset="-122"/>
                <a:ea typeface="微软雅黑" panose="020B0503020204020204" pitchFamily="34" charset="-122"/>
              </a:rPr>
              <a:t>中</a:t>
            </a:r>
            <a:r>
              <a:rPr lang="zh-CN" altLang="en-US" sz="1000" dirty="0">
                <a:latin typeface="微软雅黑" panose="020B0503020204020204" pitchFamily="34" charset="-122"/>
                <a:ea typeface="微软雅黑" panose="020B0503020204020204" pitchFamily="34" charset="-122"/>
              </a:rPr>
              <a:t>可能作为索引的列名进行提取作为</a:t>
            </a:r>
            <a:r>
              <a:rPr lang="zh-CN" altLang="en-US" sz="1000" dirty="0" smtClean="0">
                <a:latin typeface="微软雅黑" panose="020B0503020204020204" pitchFamily="34" charset="-122"/>
                <a:ea typeface="微软雅黑" panose="020B0503020204020204" pitchFamily="34" charset="-122"/>
              </a:rPr>
              <a:t>特征，并进行向量化聚类</a:t>
            </a:r>
            <a:r>
              <a:rPr lang="zh-CN" altLang="en-US" sz="1000" dirty="0">
                <a:latin typeface="微软雅黑" panose="020B0503020204020204" pitchFamily="34" charset="-122"/>
                <a:ea typeface="微软雅黑" panose="020B0503020204020204" pitchFamily="34" charset="-122"/>
              </a:rPr>
              <a:t>。</a:t>
            </a:r>
            <a:r>
              <a:rPr lang="zh-CN" altLang="en-US" sz="1000" dirty="0" smtClean="0">
                <a:latin typeface="微软雅黑" panose="020B0503020204020204" pitchFamily="34" charset="-122"/>
                <a:ea typeface="微软雅黑" panose="020B0503020204020204" pitchFamily="34" charset="-122"/>
              </a:rPr>
              <a:t>最终提取把</a:t>
            </a:r>
            <a:r>
              <a:rPr lang="zh-CN" altLang="en-US" sz="1000" dirty="0">
                <a:latin typeface="微软雅黑" panose="020B0503020204020204" pitchFamily="34" charset="-122"/>
                <a:ea typeface="微软雅黑" panose="020B0503020204020204" pitchFamily="34" charset="-122"/>
              </a:rPr>
              <a:t>生成的聚类中心中的语句作为压缩后的工作负载</a:t>
            </a:r>
            <a:r>
              <a:rPr lang="zh-CN" altLang="en-US" sz="1000" dirty="0" smtClean="0">
                <a:latin typeface="微软雅黑" panose="020B0503020204020204" pitchFamily="34" charset="-122"/>
                <a:ea typeface="微软雅黑" panose="020B0503020204020204" pitchFamily="34" charset="-122"/>
              </a:rPr>
              <a:t>，进行索引推荐。</a:t>
            </a:r>
            <a:endParaRPr lang="en-US" altLang="zh-CN" sz="1000" dirty="0">
              <a:solidFill>
                <a:srgbClr val="1D1D1A"/>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5724128" y="3925995"/>
            <a:ext cx="1503589" cy="1140804"/>
          </a:xfrm>
          <a:prstGeom prst="rect">
            <a:avLst/>
          </a:prstGeom>
        </p:spPr>
      </p:pic>
      <p:sp>
        <p:nvSpPr>
          <p:cNvPr id="5" name="文本框 4"/>
          <p:cNvSpPr txBox="1"/>
          <p:nvPr/>
        </p:nvSpPr>
        <p:spPr>
          <a:xfrm>
            <a:off x="7886371" y="6262085"/>
            <a:ext cx="1680378" cy="169277"/>
          </a:xfrm>
          <a:prstGeom prst="rect">
            <a:avLst/>
          </a:prstGeom>
          <a:noFill/>
        </p:spPr>
        <p:txBody>
          <a:bodyPr wrap="square" lIns="0" tIns="0" rIns="0" bIns="0" rtlCol="0">
            <a:spAutoFit/>
          </a:bodyPr>
          <a:lstStyle/>
          <a:p>
            <a:pPr defTabSz="914400"/>
            <a:r>
              <a:rPr kumimoji="1" lang="zh-CN" altLang="en-US" sz="1100" b="1" dirty="0" smtClean="0">
                <a:solidFill>
                  <a:srgbClr val="000000"/>
                </a:solidFill>
                <a:latin typeface="微软雅黑" panose="020B0503020204020204" pitchFamily="34" charset="-122"/>
                <a:ea typeface="微软雅黑" panose="020B0503020204020204" pitchFamily="34" charset="-122"/>
              </a:rPr>
              <a:t>从单条到</a:t>
            </a:r>
            <a:r>
              <a:rPr kumimoji="1" lang="en-US" altLang="zh-CN" sz="1100" b="1" dirty="0" smtClean="0">
                <a:solidFill>
                  <a:srgbClr val="000000"/>
                </a:solidFill>
                <a:latin typeface="微软雅黑" panose="020B0503020204020204" pitchFamily="34" charset="-122"/>
                <a:ea typeface="微软雅黑" panose="020B0503020204020204" pitchFamily="34" charset="-122"/>
              </a:rPr>
              <a:t>workload</a:t>
            </a:r>
            <a:endParaRPr kumimoji="1" lang="zh-CN" altLang="en-US" sz="1100" b="1" dirty="0" smtClean="0">
              <a:solidFill>
                <a:srgbClr val="000000"/>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5046025" y="483518"/>
            <a:ext cx="9402" cy="4470574"/>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 name="内容占位符 2"/>
          <p:cNvSpPr txBox="1"/>
          <p:nvPr/>
        </p:nvSpPr>
        <p:spPr>
          <a:xfrm>
            <a:off x="5233027" y="590080"/>
            <a:ext cx="2653576" cy="3988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baseline="0">
                <a:solidFill>
                  <a:srgbClr val="3A11BA"/>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rgbClr val="3A11BA"/>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3A11BA"/>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baseline="0">
                <a:solidFill>
                  <a:srgbClr val="3A11BA"/>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baseline="0">
                <a:solidFill>
                  <a:srgbClr val="3A11BA"/>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71830" eaLnBrk="0" fontAlgn="base" hangingPunct="0">
              <a:lnSpc>
                <a:spcPct val="140000"/>
              </a:lnSpc>
              <a:spcBef>
                <a:spcPct val="0"/>
              </a:spcBef>
              <a:spcAft>
                <a:spcPct val="0"/>
              </a:spcAft>
              <a:buFont typeface="Arial" panose="020B0604020202020204" pitchFamily="34" charset="0"/>
              <a:buNone/>
              <a:defRPr/>
            </a:pPr>
            <a:r>
              <a:rPr lang="zh-CN" altLang="en-US" sz="1200" b="1" kern="0" dirty="0" smtClean="0">
                <a:solidFill>
                  <a:srgbClr val="C00000"/>
                </a:solidFill>
                <a:latin typeface="微软雅黑" panose="020B0503020204020204" pitchFamily="34" charset="-122"/>
              </a:rPr>
              <a:t>端到端索引推荐的原理细节</a:t>
            </a:r>
            <a:endParaRPr lang="en-US" altLang="zh-CN" sz="1200" b="1" kern="0" dirty="0" smtClean="0">
              <a:solidFill>
                <a:srgbClr val="C00000"/>
              </a:solidFill>
              <a:latin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190117" y="2532784"/>
            <a:ext cx="4759718" cy="1935222"/>
          </a:xfrm>
          <a:prstGeom prst="rect">
            <a:avLst/>
          </a:prstGeom>
        </p:spPr>
      </p:pic>
      <p:sp>
        <p:nvSpPr>
          <p:cNvPr id="10" name="文本框 9"/>
          <p:cNvSpPr txBox="1"/>
          <p:nvPr/>
        </p:nvSpPr>
        <p:spPr>
          <a:xfrm>
            <a:off x="130842" y="1014704"/>
            <a:ext cx="4720368" cy="430887"/>
          </a:xfrm>
          <a:prstGeom prst="rect">
            <a:avLst/>
          </a:prstGeom>
          <a:noFill/>
        </p:spPr>
        <p:txBody>
          <a:bodyPr wrap="square" rtlCol="0">
            <a:spAutoFit/>
          </a:bodyPr>
          <a:lstStyle/>
          <a:p>
            <a:r>
              <a:rPr lang="zh-CN" altLang="en-US" sz="1100" b="1" dirty="0" smtClean="0">
                <a:solidFill>
                  <a:prstClr val="black"/>
                </a:solidFill>
                <a:latin typeface="微软雅黑" panose="020B0503020204020204" pitchFamily="34" charset="-122"/>
                <a:ea typeface="微软雅黑" panose="020B0503020204020204" pitchFamily="34" charset="-122"/>
              </a:rPr>
              <a:t>使用示例：使用</a:t>
            </a:r>
            <a:r>
              <a:rPr lang="en-US" altLang="zh-CN" sz="1100" b="1" dirty="0" err="1" smtClean="0">
                <a:solidFill>
                  <a:prstClr val="black"/>
                </a:solidFill>
                <a:latin typeface="微软雅黑" panose="020B0503020204020204" pitchFamily="34" charset="-122"/>
                <a:ea typeface="微软雅黑" panose="020B0503020204020204" pitchFamily="34" charset="-122"/>
              </a:rPr>
              <a:t>gs_index_advise</a:t>
            </a:r>
            <a:r>
              <a:rPr lang="en-US" altLang="zh-CN" sz="1100" b="1" dirty="0" smtClean="0">
                <a:solidFill>
                  <a:prstClr val="black"/>
                </a:solidFill>
                <a:latin typeface="微软雅黑" panose="020B0503020204020204" pitchFamily="34" charset="-122"/>
                <a:ea typeface="微软雅黑" panose="020B0503020204020204" pitchFamily="34" charset="-122"/>
              </a:rPr>
              <a:t>() </a:t>
            </a:r>
            <a:r>
              <a:rPr lang="zh-CN" altLang="en-US" sz="1100" b="1" dirty="0" smtClean="0">
                <a:solidFill>
                  <a:prstClr val="black"/>
                </a:solidFill>
                <a:latin typeface="微软雅黑" panose="020B0503020204020204" pitchFamily="34" charset="-122"/>
                <a:ea typeface="微软雅黑" panose="020B0503020204020204" pitchFamily="34" charset="-122"/>
              </a:rPr>
              <a:t>推荐索引，相比无索引情况下，性能提高</a:t>
            </a:r>
            <a:r>
              <a:rPr lang="en-US" altLang="zh-CN" sz="1100" b="1" dirty="0" smtClean="0">
                <a:solidFill>
                  <a:srgbClr val="C00000"/>
                </a:solidFill>
                <a:latin typeface="微软雅黑" panose="020B0503020204020204" pitchFamily="34" charset="-122"/>
                <a:ea typeface="微软雅黑" panose="020B0503020204020204" pitchFamily="34" charset="-122"/>
              </a:rPr>
              <a:t>10000</a:t>
            </a:r>
            <a:r>
              <a:rPr lang="zh-CN" altLang="en-US" sz="1100" b="1" dirty="0" smtClean="0">
                <a:solidFill>
                  <a:prstClr val="black"/>
                </a:solidFill>
                <a:latin typeface="微软雅黑" panose="020B0503020204020204" pitchFamily="34" charset="-122"/>
                <a:ea typeface="微软雅黑" panose="020B0503020204020204" pitchFamily="34" charset="-122"/>
              </a:rPr>
              <a:t>倍！</a:t>
            </a:r>
            <a:endParaRPr lang="zh-CN" altLang="en-US" sz="1100" b="1" dirty="0">
              <a:solidFill>
                <a:prstClr val="black"/>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205769" y="1521441"/>
            <a:ext cx="4579115" cy="188444"/>
          </a:xfrm>
          <a:prstGeom prst="rect">
            <a:avLst/>
          </a:prstGeom>
        </p:spPr>
      </p:pic>
      <p:pic>
        <p:nvPicPr>
          <p:cNvPr id="12" name="图片 11"/>
          <p:cNvPicPr>
            <a:picLocks noChangeAspect="1"/>
          </p:cNvPicPr>
          <p:nvPr/>
        </p:nvPicPr>
        <p:blipFill>
          <a:blip r:embed="rId4"/>
          <a:stretch>
            <a:fillRect/>
          </a:stretch>
        </p:blipFill>
        <p:spPr>
          <a:xfrm>
            <a:off x="218484" y="1861585"/>
            <a:ext cx="1349030" cy="550027"/>
          </a:xfrm>
          <a:prstGeom prst="rect">
            <a:avLst/>
          </a:prstGeom>
        </p:spPr>
      </p:pic>
      <p:sp>
        <p:nvSpPr>
          <p:cNvPr id="13" name="文本框 12"/>
          <p:cNvSpPr txBox="1"/>
          <p:nvPr/>
        </p:nvSpPr>
        <p:spPr>
          <a:xfrm>
            <a:off x="1585693" y="2053025"/>
            <a:ext cx="3374731" cy="261610"/>
          </a:xfrm>
          <a:prstGeom prst="rect">
            <a:avLst/>
          </a:prstGeom>
          <a:noFill/>
        </p:spPr>
        <p:txBody>
          <a:bodyPr wrap="square" rtlCol="0">
            <a:spAutoFit/>
          </a:bodyPr>
          <a:lstStyle/>
          <a:p>
            <a:r>
              <a:rPr lang="zh-CN" altLang="en-US" sz="1100" b="1" dirty="0" smtClean="0">
                <a:solidFill>
                  <a:srgbClr val="C00000"/>
                </a:solidFill>
                <a:latin typeface="微软雅黑" panose="020B0503020204020204" pitchFamily="34" charset="-122"/>
                <a:ea typeface="微软雅黑" panose="020B0503020204020204" pitchFamily="34" charset="-122"/>
              </a:rPr>
              <a:t>←</a:t>
            </a:r>
            <a:r>
              <a:rPr lang="zh-CN" altLang="en-US" sz="1100" dirty="0" smtClean="0">
                <a:solidFill>
                  <a:prstClr val="black"/>
                </a:solidFill>
                <a:latin typeface="微软雅黑" panose="020B0503020204020204" pitchFamily="34" charset="-122"/>
                <a:ea typeface="微软雅黑" panose="020B0503020204020204" pitchFamily="34" charset="-122"/>
              </a:rPr>
              <a:t> 建议在</a:t>
            </a:r>
            <a:r>
              <a:rPr lang="en-US" altLang="zh-CN" sz="1100" b="1" dirty="0" err="1" smtClean="0">
                <a:solidFill>
                  <a:prstClr val="black"/>
                </a:solidFill>
                <a:latin typeface="微软雅黑" panose="020B0503020204020204" pitchFamily="34" charset="-122"/>
                <a:ea typeface="微软雅黑" panose="020B0503020204020204" pitchFamily="34" charset="-122"/>
              </a:rPr>
              <a:t>lineitem</a:t>
            </a:r>
            <a:r>
              <a:rPr lang="zh-CN" altLang="en-US" sz="1100" dirty="0" smtClean="0">
                <a:solidFill>
                  <a:prstClr val="black"/>
                </a:solidFill>
                <a:latin typeface="微软雅黑" panose="020B0503020204020204" pitchFamily="34" charset="-122"/>
                <a:ea typeface="微软雅黑" panose="020B0503020204020204" pitchFamily="34" charset="-122"/>
              </a:rPr>
              <a:t>表的</a:t>
            </a:r>
            <a:r>
              <a:rPr lang="en-US" altLang="zh-CN" sz="1100" b="1" dirty="0" err="1" smtClean="0">
                <a:solidFill>
                  <a:prstClr val="black"/>
                </a:solidFill>
                <a:latin typeface="微软雅黑" panose="020B0503020204020204" pitchFamily="34" charset="-122"/>
                <a:ea typeface="微软雅黑" panose="020B0503020204020204" pitchFamily="34" charset="-122"/>
              </a:rPr>
              <a:t>l_orderkey</a:t>
            </a:r>
            <a:r>
              <a:rPr lang="zh-CN" altLang="en-US" sz="1100" dirty="0" smtClean="0">
                <a:solidFill>
                  <a:prstClr val="black"/>
                </a:solidFill>
                <a:latin typeface="微软雅黑" panose="020B0503020204020204" pitchFamily="34" charset="-122"/>
                <a:ea typeface="微软雅黑" panose="020B0503020204020204" pitchFamily="34" charset="-122"/>
              </a:rPr>
              <a:t>列上创建索引。</a:t>
            </a:r>
            <a:endParaRPr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085792" y="6036601"/>
            <a:ext cx="923925" cy="261610"/>
          </a:xfrm>
          <a:prstGeom prst="rect">
            <a:avLst/>
          </a:prstGeom>
          <a:noFill/>
        </p:spPr>
        <p:txBody>
          <a:bodyPr wrap="square" rtlCol="0">
            <a:spAutoFit/>
          </a:bodyPr>
          <a:lstStyle/>
          <a:p>
            <a:pPr algn="ctr"/>
            <a:r>
              <a:rPr lang="en-US" altLang="zh-CN" sz="1100" b="1" dirty="0" smtClean="0">
                <a:solidFill>
                  <a:prstClr val="black"/>
                </a:solidFill>
                <a:latin typeface="微软雅黑" panose="020B0503020204020204" pitchFamily="34" charset="-122"/>
                <a:ea typeface="微软雅黑" panose="020B0503020204020204" pitchFamily="34" charset="-122"/>
              </a:rPr>
              <a:t>TPC-C</a:t>
            </a:r>
            <a:endParaRPr lang="zh-CN" altLang="en-US" sz="1100" b="1" dirty="0">
              <a:solidFill>
                <a:prstClr val="black"/>
              </a:solidFill>
              <a:latin typeface="微软雅黑" panose="020B0503020204020204" pitchFamily="34" charset="-122"/>
              <a:ea typeface="微软雅黑" panose="020B0503020204020204" pitchFamily="34" charset="-122"/>
            </a:endParaRPr>
          </a:p>
        </p:txBody>
      </p:sp>
      <p:sp>
        <p:nvSpPr>
          <p:cNvPr id="17"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索引推荐</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Tree>
  </p:cSld>
  <p:clrMapOvr>
    <a:masterClrMapping/>
  </p:clrMapOvr>
  <p:transition spd="slow"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886371" y="6262085"/>
            <a:ext cx="1680378" cy="169277"/>
          </a:xfrm>
          <a:prstGeom prst="rect">
            <a:avLst/>
          </a:prstGeom>
          <a:noFill/>
        </p:spPr>
        <p:txBody>
          <a:bodyPr wrap="square" lIns="0" tIns="0" rIns="0" bIns="0" rtlCol="0">
            <a:spAutoFit/>
          </a:bodyPr>
          <a:lstStyle/>
          <a:p>
            <a:pPr defTabSz="914400"/>
            <a:r>
              <a:rPr kumimoji="1" lang="zh-CN" altLang="en-US" sz="1100" b="1" dirty="0" smtClean="0">
                <a:solidFill>
                  <a:srgbClr val="000000"/>
                </a:solidFill>
                <a:latin typeface="微软雅黑" panose="020B0503020204020204" pitchFamily="34" charset="-122"/>
                <a:ea typeface="微软雅黑" panose="020B0503020204020204" pitchFamily="34" charset="-122"/>
              </a:rPr>
              <a:t>从单条到</a:t>
            </a:r>
            <a:r>
              <a:rPr kumimoji="1" lang="en-US" altLang="zh-CN" sz="1100" b="1" dirty="0" smtClean="0">
                <a:solidFill>
                  <a:srgbClr val="000000"/>
                </a:solidFill>
                <a:latin typeface="微软雅黑" panose="020B0503020204020204" pitchFamily="34" charset="-122"/>
                <a:ea typeface="微软雅黑" panose="020B0503020204020204" pitchFamily="34" charset="-122"/>
              </a:rPr>
              <a:t>workload</a:t>
            </a:r>
            <a:endParaRPr kumimoji="1" lang="zh-CN" altLang="en-US" sz="1100" b="1" dirty="0" smtClean="0">
              <a:solidFill>
                <a:srgbClr val="00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085792" y="6036601"/>
            <a:ext cx="923925" cy="261610"/>
          </a:xfrm>
          <a:prstGeom prst="rect">
            <a:avLst/>
          </a:prstGeom>
          <a:noFill/>
        </p:spPr>
        <p:txBody>
          <a:bodyPr wrap="square" rtlCol="0">
            <a:spAutoFit/>
          </a:bodyPr>
          <a:lstStyle/>
          <a:p>
            <a:pPr algn="ctr"/>
            <a:r>
              <a:rPr lang="en-US" altLang="zh-CN" sz="1100" b="1" dirty="0" smtClean="0">
                <a:solidFill>
                  <a:prstClr val="black"/>
                </a:solidFill>
                <a:latin typeface="微软雅黑" panose="020B0503020204020204" pitchFamily="34" charset="-122"/>
                <a:ea typeface="微软雅黑" panose="020B0503020204020204" pitchFamily="34" charset="-122"/>
              </a:rPr>
              <a:t>TPC-C</a:t>
            </a:r>
            <a:endParaRPr lang="zh-CN" altLang="en-US" sz="1100" b="1" dirty="0">
              <a:solidFill>
                <a:prstClr val="black"/>
              </a:solidFill>
              <a:latin typeface="微软雅黑" panose="020B0503020204020204" pitchFamily="34" charset="-122"/>
              <a:ea typeface="微软雅黑" panose="020B0503020204020204" pitchFamily="34" charset="-122"/>
            </a:endParaRPr>
          </a:p>
        </p:txBody>
      </p:sp>
      <p:sp>
        <p:nvSpPr>
          <p:cNvPr id="17"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索引推荐使用方法</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
        <p:nvSpPr>
          <p:cNvPr id="16" name="文本框 15"/>
          <p:cNvSpPr txBox="1"/>
          <p:nvPr/>
        </p:nvSpPr>
        <p:spPr>
          <a:xfrm>
            <a:off x="107504" y="457686"/>
            <a:ext cx="8568952" cy="4062651"/>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kumimoji="1" lang="zh-CN" altLang="en-US" sz="1600" dirty="0" smtClean="0">
                <a:solidFill>
                  <a:srgbClr val="000000"/>
                </a:solidFill>
                <a:latin typeface="微软雅黑" panose="020B0503020204020204" pitchFamily="34" charset="-122"/>
                <a:ea typeface="微软雅黑" panose="020B0503020204020204" pitchFamily="34" charset="-122"/>
              </a:rPr>
              <a:t>单条索引推荐：系统函数</a:t>
            </a:r>
            <a:r>
              <a:rPr kumimoji="1" lang="en-US" altLang="zh-CN" sz="1600" dirty="0" smtClean="0">
                <a:solidFill>
                  <a:srgbClr val="000000"/>
                </a:solidFill>
                <a:latin typeface="微软雅黑" panose="020B0503020204020204" pitchFamily="34" charset="-122"/>
                <a:ea typeface="微软雅黑" panose="020B0503020204020204" pitchFamily="34" charset="-122"/>
              </a:rPr>
              <a:t>select * from </a:t>
            </a:r>
            <a:r>
              <a:rPr kumimoji="1" lang="en-US" altLang="zh-CN" sz="1600" dirty="0" err="1" smtClean="0">
                <a:solidFill>
                  <a:srgbClr val="000000"/>
                </a:solidFill>
                <a:latin typeface="微软雅黑" panose="020B0503020204020204" pitchFamily="34" charset="-122"/>
                <a:ea typeface="微软雅黑" panose="020B0503020204020204" pitchFamily="34" charset="-122"/>
              </a:rPr>
              <a:t>gs_index_advise</a:t>
            </a:r>
            <a:r>
              <a:rPr kumimoji="1" lang="en-US" altLang="zh-CN" sz="1600" dirty="0" smtClean="0">
                <a:solidFill>
                  <a:srgbClr val="000000"/>
                </a:solidFill>
                <a:latin typeface="微软雅黑" panose="020B0503020204020204" pitchFamily="34" charset="-122"/>
                <a:ea typeface="微软雅黑" panose="020B0503020204020204" pitchFamily="34" charset="-122"/>
              </a:rPr>
              <a:t>(‘SQL</a:t>
            </a:r>
            <a:r>
              <a:rPr kumimoji="1" lang="zh-CN" altLang="en-US" sz="1600" dirty="0" smtClean="0">
                <a:solidFill>
                  <a:srgbClr val="000000"/>
                </a:solidFill>
                <a:latin typeface="微软雅黑" panose="020B0503020204020204" pitchFamily="34" charset="-122"/>
                <a:ea typeface="微软雅黑" panose="020B0503020204020204" pitchFamily="34" charset="-122"/>
              </a:rPr>
              <a:t> </a:t>
            </a:r>
            <a:r>
              <a:rPr kumimoji="1" lang="en-US" altLang="zh-CN" sz="1600" dirty="0" smtClean="0">
                <a:solidFill>
                  <a:srgbClr val="000000"/>
                </a:solidFill>
                <a:latin typeface="微软雅黑" panose="020B0503020204020204" pitchFamily="34" charset="-122"/>
                <a:ea typeface="微软雅黑" panose="020B0503020204020204" pitchFamily="34" charset="-122"/>
              </a:rPr>
              <a:t>statement’)</a:t>
            </a:r>
            <a:endParaRPr kumimoji="1" lang="en-US" altLang="zh-CN" sz="1600" dirty="0" smtClean="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kumimoji="1"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sz="1600" dirty="0" smtClean="0">
                <a:solidFill>
                  <a:srgbClr val="000000"/>
                </a:solidFill>
                <a:latin typeface="微软雅黑" panose="020B0503020204020204" pitchFamily="34" charset="-122"/>
                <a:ea typeface="微软雅黑" panose="020B0503020204020204" pitchFamily="34" charset="-122"/>
              </a:rPr>
              <a:t>虚拟索引：</a:t>
            </a:r>
            <a:r>
              <a:rPr lang="zh-CN" altLang="en-US" sz="1600" dirty="0">
                <a:latin typeface="微软雅黑" panose="020B0503020204020204" pitchFamily="34" charset="-122"/>
                <a:ea typeface="微软雅黑" panose="020B0503020204020204" pitchFamily="34" charset="-122"/>
              </a:rPr>
              <a:t>使用系统函数</a:t>
            </a:r>
            <a:r>
              <a:rPr lang="en-US" altLang="zh-CN" sz="1600" dirty="0" err="1">
                <a:latin typeface="微软雅黑" panose="020B0503020204020204" pitchFamily="34" charset="-122"/>
                <a:ea typeface="微软雅黑" panose="020B0503020204020204" pitchFamily="34" charset="-122"/>
              </a:rPr>
              <a:t>hypopg_create_index</a:t>
            </a:r>
            <a:r>
              <a:rPr lang="en-US" altLang="zh-CN" sz="1600" dirty="0">
                <a:latin typeface="微软雅黑" panose="020B0503020204020204" pitchFamily="34" charset="-122"/>
                <a:ea typeface="微软雅黑" panose="020B0503020204020204" pitchFamily="34" charset="-122"/>
              </a:rPr>
              <a:t>(‘SQL statement’)</a:t>
            </a:r>
            <a:r>
              <a:rPr lang="zh-CN" altLang="en-US" sz="1600" dirty="0">
                <a:latin typeface="微软雅黑" panose="020B0503020204020204" pitchFamily="34" charset="-122"/>
                <a:ea typeface="微软雅黑" panose="020B0503020204020204" pitchFamily="34" charset="-122"/>
              </a:rPr>
              <a:t>创建虚拟</a:t>
            </a:r>
            <a:r>
              <a:rPr lang="zh-CN" altLang="en-US" sz="1600" dirty="0" smtClean="0">
                <a:latin typeface="微软雅黑" panose="020B0503020204020204" pitchFamily="34" charset="-122"/>
                <a:ea typeface="微软雅黑" panose="020B0503020204020204" pitchFamily="34" charset="-122"/>
              </a:rPr>
              <a:t>索引</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开启</a:t>
            </a:r>
            <a:r>
              <a:rPr lang="en-US" altLang="zh-CN" sz="1600" dirty="0">
                <a:latin typeface="微软雅黑" panose="020B0503020204020204" pitchFamily="34" charset="-122"/>
                <a:ea typeface="微软雅黑" panose="020B0503020204020204" pitchFamily="34" charset="-122"/>
              </a:rPr>
              <a:t>GUC</a:t>
            </a:r>
            <a:r>
              <a:rPr lang="zh-CN" altLang="en-US" sz="1600" dirty="0">
                <a:latin typeface="微软雅黑" panose="020B0503020204020204" pitchFamily="34" charset="-122"/>
                <a:ea typeface="微软雅黑" panose="020B0503020204020204" pitchFamily="34" charset="-122"/>
              </a:rPr>
              <a:t>参数</a:t>
            </a:r>
            <a:r>
              <a:rPr lang="en-US" altLang="zh-CN" sz="1600" dirty="0" err="1">
                <a:latin typeface="微软雅黑" panose="020B0503020204020204" pitchFamily="34" charset="-122"/>
                <a:ea typeface="微软雅黑" panose="020B0503020204020204" pitchFamily="34" charset="-122"/>
              </a:rPr>
              <a:t>enable_hypo_index</a:t>
            </a:r>
            <a:r>
              <a:rPr lang="zh-CN" altLang="en-US" sz="1600" dirty="0">
                <a:latin typeface="微软雅黑" panose="020B0503020204020204" pitchFamily="34" charset="-122"/>
                <a:ea typeface="微软雅黑" panose="020B0503020204020204" pitchFamily="34" charset="-122"/>
              </a:rPr>
              <a:t>，该参数控制数据库的优化器进行</a:t>
            </a:r>
            <a:r>
              <a:rPr lang="en-US" altLang="zh-CN" sz="1600" dirty="0">
                <a:latin typeface="微软雅黑" panose="020B0503020204020204" pitchFamily="34" charset="-122"/>
                <a:ea typeface="微软雅黑" panose="020B0503020204020204" pitchFamily="34" charset="-122"/>
              </a:rPr>
              <a:t>EXPLAIN</a:t>
            </a:r>
            <a:r>
              <a:rPr lang="zh-CN" altLang="en-US" sz="1600" dirty="0">
                <a:latin typeface="微软雅黑" panose="020B0503020204020204" pitchFamily="34" charset="-122"/>
                <a:ea typeface="微软雅黑" panose="020B0503020204020204" pitchFamily="34" charset="-122"/>
              </a:rPr>
              <a:t>时是否考虑创建的虚拟索引</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sz="1600" dirty="0" smtClean="0">
                <a:solidFill>
                  <a:srgbClr val="000000"/>
                </a:solidFill>
                <a:latin typeface="微软雅黑" panose="020B0503020204020204" pitchFamily="34" charset="-122"/>
                <a:ea typeface="微软雅黑" panose="020B0503020204020204" pitchFamily="34" charset="-122"/>
              </a:rPr>
              <a:t>Workload</a:t>
            </a:r>
            <a:r>
              <a:rPr kumimoji="1" lang="zh-CN" altLang="en-US" sz="1600" dirty="0" smtClean="0">
                <a:solidFill>
                  <a:srgbClr val="000000"/>
                </a:solidFill>
                <a:latin typeface="微软雅黑" panose="020B0503020204020204" pitchFamily="34" charset="-122"/>
                <a:ea typeface="微软雅黑" panose="020B0503020204020204" pitchFamily="34" charset="-122"/>
              </a:rPr>
              <a:t>索引推荐</a:t>
            </a:r>
            <a:r>
              <a:rPr kumimoji="1" lang="zh-CN" altLang="en-US" dirty="0" smtClean="0">
                <a:solidFill>
                  <a:srgbClr val="000000"/>
                </a:solidFill>
                <a:latin typeface="微软雅黑" panose="020B0503020204020204" pitchFamily="34" charset="-122"/>
                <a:ea typeface="微软雅黑" panose="020B0503020204020204" pitchFamily="34" charset="-122"/>
              </a:rPr>
              <a:t>：</a:t>
            </a:r>
            <a:endParaRPr kumimoji="1"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kumimoji="1"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pPr>
            <a:endParaRPr kumimoji="1" lang="en-US" altLang="zh-CN" dirty="0" smtClean="0">
              <a:solidFill>
                <a:srgbClr val="000000"/>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1"/>
          <a:stretch>
            <a:fillRect/>
          </a:stretch>
        </p:blipFill>
        <p:spPr>
          <a:xfrm>
            <a:off x="395536" y="843558"/>
            <a:ext cx="6320711" cy="524627"/>
          </a:xfrm>
          <a:prstGeom prst="rect">
            <a:avLst/>
          </a:prstGeom>
        </p:spPr>
      </p:pic>
      <p:grpSp>
        <p:nvGrpSpPr>
          <p:cNvPr id="19" name="Group 3"/>
          <p:cNvGrpSpPr/>
          <p:nvPr/>
        </p:nvGrpSpPr>
        <p:grpSpPr>
          <a:xfrm>
            <a:off x="1907704" y="2165035"/>
            <a:ext cx="5439797" cy="801619"/>
            <a:chOff x="2556" y="7449"/>
            <a:chExt cx="15070" cy="2579"/>
          </a:xfrm>
        </p:grpSpPr>
        <p:grpSp>
          <p:nvGrpSpPr>
            <p:cNvPr id="20" name="Group 2"/>
            <p:cNvGrpSpPr/>
            <p:nvPr/>
          </p:nvGrpSpPr>
          <p:grpSpPr>
            <a:xfrm>
              <a:off x="2556" y="7449"/>
              <a:ext cx="15070" cy="2579"/>
              <a:chOff x="2556" y="7449"/>
              <a:chExt cx="15070" cy="2579"/>
            </a:xfrm>
          </p:grpSpPr>
          <p:pic>
            <p:nvPicPr>
              <p:cNvPr id="22" name="图片 21"/>
              <p:cNvPicPr>
                <a:picLocks noChangeAspect="1"/>
              </p:cNvPicPr>
              <p:nvPr/>
            </p:nvPicPr>
            <p:blipFill>
              <a:blip r:embed="rId2"/>
              <a:stretch>
                <a:fillRect/>
              </a:stretch>
            </p:blipFill>
            <p:spPr>
              <a:xfrm>
                <a:off x="2556" y="7449"/>
                <a:ext cx="15070" cy="2579"/>
              </a:xfrm>
              <a:prstGeom prst="rect">
                <a:avLst/>
              </a:prstGeom>
            </p:spPr>
          </p:pic>
          <p:sp>
            <p:nvSpPr>
              <p:cNvPr id="24" name="矩形 23"/>
              <p:cNvSpPr/>
              <p:nvPr/>
            </p:nvSpPr>
            <p:spPr>
              <a:xfrm>
                <a:off x="2693" y="8968"/>
                <a:ext cx="1423" cy="24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6" tIns="45703" rIns="91406" bIns="45703" numCol="1" spcCol="0" rtlCol="0" fromWordArt="0" anchor="ctr" anchorCtr="0" forceAA="0" compatLnSpc="1">
                <a:noAutofit/>
              </a:bodyPr>
              <a:lstStyle/>
              <a:p>
                <a:pPr algn="ctr"/>
                <a:endParaRPr lang="zh-CN" altLang="en-US"/>
              </a:p>
            </p:txBody>
          </p:sp>
          <p:sp>
            <p:nvSpPr>
              <p:cNvPr id="25" name="矩形 24"/>
              <p:cNvSpPr/>
              <p:nvPr/>
            </p:nvSpPr>
            <p:spPr>
              <a:xfrm>
                <a:off x="4923" y="8951"/>
                <a:ext cx="4613" cy="26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6" tIns="45703" rIns="91406" bIns="45703" numCol="1" spcCol="0" rtlCol="0" fromWordArt="0" anchor="ctr" anchorCtr="0" forceAA="0" compatLnSpc="1">
                <a:noAutofit/>
              </a:bodyPr>
              <a:lstStyle/>
              <a:p>
                <a:pPr algn="ctr"/>
                <a:endParaRPr lang="zh-CN" altLang="en-US"/>
              </a:p>
            </p:txBody>
          </p:sp>
        </p:grpSp>
        <p:sp>
          <p:nvSpPr>
            <p:cNvPr id="21" name="矩形 20"/>
            <p:cNvSpPr/>
            <p:nvPr/>
          </p:nvSpPr>
          <p:spPr>
            <a:xfrm>
              <a:off x="13624" y="8959"/>
              <a:ext cx="1123" cy="2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6" tIns="45703" rIns="91406" bIns="45703" numCol="1" spcCol="0" rtlCol="0" fromWordArt="0" anchor="ctr" anchorCtr="0" forceAA="0" compatLnSpc="1">
              <a:noAutofit/>
            </a:bodyPr>
            <a:lstStyle/>
            <a:p>
              <a:pPr algn="ctr"/>
              <a:endParaRPr lang="zh-CN" altLang="en-US"/>
            </a:p>
          </p:txBody>
        </p:sp>
      </p:grpSp>
      <p:pic>
        <p:nvPicPr>
          <p:cNvPr id="26" name="图片 25"/>
          <p:cNvPicPr>
            <a:picLocks noChangeAspect="1"/>
          </p:cNvPicPr>
          <p:nvPr/>
        </p:nvPicPr>
        <p:blipFill rotWithShape="1">
          <a:blip r:embed="rId3"/>
          <a:srcRect t="-228" r="18500"/>
          <a:stretch>
            <a:fillRect/>
          </a:stretch>
        </p:blipFill>
        <p:spPr>
          <a:xfrm>
            <a:off x="2450267" y="3046409"/>
            <a:ext cx="6325275" cy="254592"/>
          </a:xfrm>
          <a:prstGeom prst="rect">
            <a:avLst/>
          </a:prstGeom>
        </p:spPr>
      </p:pic>
      <p:pic>
        <p:nvPicPr>
          <p:cNvPr id="27" name="图片 26"/>
          <p:cNvPicPr>
            <a:picLocks noChangeAspect="1"/>
          </p:cNvPicPr>
          <p:nvPr/>
        </p:nvPicPr>
        <p:blipFill>
          <a:blip r:embed="rId4"/>
          <a:stretch>
            <a:fillRect/>
          </a:stretch>
        </p:blipFill>
        <p:spPr>
          <a:xfrm>
            <a:off x="2470815" y="3397996"/>
            <a:ext cx="4694019" cy="1461458"/>
          </a:xfrm>
          <a:prstGeom prst="rect">
            <a:avLst/>
          </a:prstGeom>
        </p:spPr>
      </p:pic>
    </p:spTree>
  </p:cSld>
  <p:clrMapOvr>
    <a:masterClrMapping/>
  </p:clrMapOvr>
  <p:transition spd="slow" advTm="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60783" y="559802"/>
            <a:ext cx="3951178" cy="1296293"/>
          </a:xfrm>
          <a:prstGeom prst="round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3" name="矩形 2"/>
          <p:cNvSpPr/>
          <p:nvPr/>
        </p:nvSpPr>
        <p:spPr>
          <a:xfrm>
            <a:off x="502057" y="729486"/>
            <a:ext cx="1294499" cy="284833"/>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smtClean="0">
                <a:ln w="12700">
                  <a:solidFill>
                    <a:srgbClr val="0070C0"/>
                  </a:solidFill>
                </a:ln>
              </a:rPr>
              <a:t>业务慢</a:t>
            </a:r>
            <a:r>
              <a:rPr lang="en-US" altLang="zh-CN" sz="1200" dirty="0" smtClean="0">
                <a:ln w="12700">
                  <a:solidFill>
                    <a:srgbClr val="0070C0"/>
                  </a:solidFill>
                </a:ln>
              </a:rPr>
              <a:t>SQL</a:t>
            </a:r>
            <a:endParaRPr lang="zh-CN" altLang="en-US" sz="1200" dirty="0">
              <a:ln w="12700">
                <a:solidFill>
                  <a:srgbClr val="0070C0"/>
                </a:solidFill>
              </a:ln>
            </a:endParaRPr>
          </a:p>
        </p:txBody>
      </p:sp>
      <p:sp>
        <p:nvSpPr>
          <p:cNvPr id="4" name="圆角矩形 3"/>
          <p:cNvSpPr/>
          <p:nvPr/>
        </p:nvSpPr>
        <p:spPr>
          <a:xfrm>
            <a:off x="307138" y="3249893"/>
            <a:ext cx="3904824" cy="1459056"/>
          </a:xfrm>
          <a:prstGeom prst="roundRect">
            <a:avLst/>
          </a:prstGeom>
          <a:noFill/>
          <a:ln w="38100">
            <a:solidFill>
              <a:schemeClr val="accent4">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5" name="矩形 4"/>
          <p:cNvSpPr/>
          <p:nvPr/>
        </p:nvSpPr>
        <p:spPr>
          <a:xfrm>
            <a:off x="462340" y="4090281"/>
            <a:ext cx="1361174" cy="308087"/>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smtClean="0">
                <a:ln w="12700">
                  <a:solidFill>
                    <a:srgbClr val="0070C0"/>
                  </a:solidFill>
                </a:ln>
              </a:rPr>
              <a:t>慢</a:t>
            </a:r>
            <a:r>
              <a:rPr lang="en-US" altLang="zh-CN" sz="1200" smtClean="0">
                <a:ln w="12700">
                  <a:solidFill>
                    <a:srgbClr val="0070C0"/>
                  </a:solidFill>
                </a:ln>
              </a:rPr>
              <a:t>SQL</a:t>
            </a:r>
            <a:r>
              <a:rPr lang="zh-CN" altLang="en-US" sz="1200">
                <a:ln w="12700">
                  <a:solidFill>
                    <a:srgbClr val="0070C0"/>
                  </a:solidFill>
                </a:ln>
              </a:rPr>
              <a:t>信息</a:t>
            </a:r>
            <a:endParaRPr lang="zh-CN" altLang="en-US" sz="1200">
              <a:ln w="12700">
                <a:solidFill>
                  <a:srgbClr val="0070C0"/>
                </a:solidFill>
              </a:ln>
            </a:endParaRPr>
          </a:p>
        </p:txBody>
      </p:sp>
      <p:sp>
        <p:nvSpPr>
          <p:cNvPr id="6" name="文本框 5"/>
          <p:cNvSpPr txBox="1"/>
          <p:nvPr/>
        </p:nvSpPr>
        <p:spPr>
          <a:xfrm>
            <a:off x="1903677" y="1092442"/>
            <a:ext cx="1398041" cy="169277"/>
          </a:xfrm>
          <a:prstGeom prst="rect">
            <a:avLst/>
          </a:prstGeom>
          <a:noFill/>
        </p:spPr>
        <p:txBody>
          <a:bodyPr wrap="square" lIns="0" tIns="0" rIns="0" bIns="0" rtlCol="0">
            <a:spAutoFit/>
          </a:bodyPr>
          <a:lstStyle/>
          <a:p>
            <a:pPr algn="l"/>
            <a:r>
              <a:rPr kumimoji="1" lang="zh-CN" altLang="en-US" sz="1100" b="1" dirty="0" smtClean="0">
                <a:solidFill>
                  <a:srgbClr val="000000"/>
                </a:solidFill>
                <a:latin typeface="微软雅黑" panose="020B0503020204020204" pitchFamily="34" charset="-122"/>
                <a:ea typeface="微软雅黑" panose="020B0503020204020204" pitchFamily="34" charset="-122"/>
              </a:rPr>
              <a:t>离线训练平台</a:t>
            </a:r>
            <a:endParaRPr kumimoji="1" lang="zh-CN" altLang="en-US" sz="1100" b="1" dirty="0" smtClean="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a:xfrm>
            <a:off x="2664427" y="732630"/>
            <a:ext cx="1276411" cy="284833"/>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smtClean="0">
                <a:ln w="12700">
                  <a:solidFill>
                    <a:srgbClr val="0070C0"/>
                  </a:solidFill>
                </a:ln>
              </a:rPr>
              <a:t>关键指标获取</a:t>
            </a:r>
            <a:endParaRPr lang="zh-CN" altLang="en-US" sz="1200" dirty="0">
              <a:ln w="12700">
                <a:solidFill>
                  <a:srgbClr val="0070C0"/>
                </a:solidFill>
              </a:ln>
            </a:endParaRPr>
          </a:p>
        </p:txBody>
      </p:sp>
      <p:sp>
        <p:nvSpPr>
          <p:cNvPr id="8" name="矩形 7"/>
          <p:cNvSpPr/>
          <p:nvPr/>
        </p:nvSpPr>
        <p:spPr>
          <a:xfrm>
            <a:off x="2664427" y="1367645"/>
            <a:ext cx="1276411" cy="284833"/>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smtClean="0">
                <a:ln w="12700">
                  <a:solidFill>
                    <a:srgbClr val="0070C0"/>
                  </a:solidFill>
                </a:ln>
              </a:rPr>
              <a:t>特征构建</a:t>
            </a:r>
            <a:endParaRPr lang="zh-CN" altLang="en-US" sz="1200">
              <a:ln w="12700">
                <a:solidFill>
                  <a:srgbClr val="0070C0"/>
                </a:solidFill>
              </a:ln>
            </a:endParaRPr>
          </a:p>
        </p:txBody>
      </p:sp>
      <p:sp>
        <p:nvSpPr>
          <p:cNvPr id="9" name="矩形 8"/>
          <p:cNvSpPr/>
          <p:nvPr/>
        </p:nvSpPr>
        <p:spPr>
          <a:xfrm>
            <a:off x="502057" y="1368496"/>
            <a:ext cx="1321457" cy="284833"/>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smtClean="0">
                <a:ln w="12700">
                  <a:solidFill>
                    <a:srgbClr val="0070C0"/>
                  </a:solidFill>
                </a:ln>
              </a:rPr>
              <a:t>特征权重调整</a:t>
            </a:r>
            <a:endParaRPr lang="zh-CN" altLang="en-US" sz="1200">
              <a:ln w="12700">
                <a:solidFill>
                  <a:srgbClr val="0070C0"/>
                </a:solidFill>
              </a:ln>
            </a:endParaRPr>
          </a:p>
        </p:txBody>
      </p:sp>
      <p:sp>
        <p:nvSpPr>
          <p:cNvPr id="10" name="右箭头 9"/>
          <p:cNvSpPr/>
          <p:nvPr/>
        </p:nvSpPr>
        <p:spPr>
          <a:xfrm>
            <a:off x="1996131" y="810473"/>
            <a:ext cx="383508" cy="12622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11" name="下箭头 10"/>
          <p:cNvSpPr/>
          <p:nvPr/>
        </p:nvSpPr>
        <p:spPr>
          <a:xfrm>
            <a:off x="3155624" y="1092016"/>
            <a:ext cx="191326" cy="21507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12" name="左箭头 11"/>
          <p:cNvSpPr/>
          <p:nvPr/>
        </p:nvSpPr>
        <p:spPr>
          <a:xfrm>
            <a:off x="2012696" y="1427468"/>
            <a:ext cx="383508" cy="122072"/>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13" name="流程图: 磁盘 12"/>
          <p:cNvSpPr/>
          <p:nvPr/>
        </p:nvSpPr>
        <p:spPr>
          <a:xfrm>
            <a:off x="366715" y="2124421"/>
            <a:ext cx="1247752" cy="656864"/>
          </a:xfrm>
          <a:prstGeom prst="flowChartMagneticDisk">
            <a:avLst/>
          </a:prstGeom>
          <a:solidFill>
            <a:srgbClr val="92D050"/>
          </a:solidFill>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smtClean="0"/>
              <a:t>FeatureLib</a:t>
            </a:r>
            <a:endParaRPr lang="zh-CN" altLang="en-US" sz="1200"/>
          </a:p>
        </p:txBody>
      </p:sp>
      <p:sp>
        <p:nvSpPr>
          <p:cNvPr id="14" name="下箭头 13"/>
          <p:cNvSpPr/>
          <p:nvPr/>
        </p:nvSpPr>
        <p:spPr>
          <a:xfrm>
            <a:off x="912461" y="1749543"/>
            <a:ext cx="177504" cy="29936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15" name="文本框 14"/>
          <p:cNvSpPr txBox="1"/>
          <p:nvPr/>
        </p:nvSpPr>
        <p:spPr>
          <a:xfrm>
            <a:off x="1894194" y="4481504"/>
            <a:ext cx="1398041" cy="169277"/>
          </a:xfrm>
          <a:prstGeom prst="rect">
            <a:avLst/>
          </a:prstGeom>
          <a:noFill/>
        </p:spPr>
        <p:txBody>
          <a:bodyPr wrap="square" lIns="0" tIns="0" rIns="0" bIns="0" rtlCol="0">
            <a:spAutoFit/>
          </a:bodyPr>
          <a:lstStyle/>
          <a:p>
            <a:pPr algn="l"/>
            <a:r>
              <a:rPr kumimoji="1" lang="zh-CN" altLang="en-US" sz="1100" b="1" dirty="0" smtClean="0">
                <a:solidFill>
                  <a:srgbClr val="000000"/>
                </a:solidFill>
                <a:latin typeface="微软雅黑" panose="020B0503020204020204" pitchFamily="34" charset="-122"/>
                <a:ea typeface="微软雅黑" panose="020B0503020204020204" pitchFamily="34" charset="-122"/>
              </a:rPr>
              <a:t>在线推理平台</a:t>
            </a:r>
            <a:endParaRPr kumimoji="1" lang="zh-CN" altLang="en-US" sz="1100" b="1" dirty="0" smtClean="0">
              <a:solidFill>
                <a:srgbClr val="000000"/>
              </a:solidFill>
              <a:latin typeface="微软雅黑" panose="020B0503020204020204" pitchFamily="34" charset="-122"/>
              <a:ea typeface="微软雅黑" panose="020B0503020204020204" pitchFamily="34" charset="-122"/>
            </a:endParaRPr>
          </a:p>
        </p:txBody>
      </p:sp>
      <p:sp>
        <p:nvSpPr>
          <p:cNvPr id="16" name="矩形 15"/>
          <p:cNvSpPr/>
          <p:nvPr/>
        </p:nvSpPr>
        <p:spPr>
          <a:xfrm>
            <a:off x="2655635" y="4098166"/>
            <a:ext cx="1285203" cy="308087"/>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smtClean="0">
                <a:ln w="12700">
                  <a:solidFill>
                    <a:srgbClr val="0070C0"/>
                  </a:solidFill>
                </a:ln>
              </a:rPr>
              <a:t>关键指标获取</a:t>
            </a:r>
            <a:endParaRPr lang="zh-CN" altLang="en-US" sz="1200">
              <a:ln w="12700">
                <a:solidFill>
                  <a:srgbClr val="0070C0"/>
                </a:solidFill>
              </a:ln>
            </a:endParaRPr>
          </a:p>
        </p:txBody>
      </p:sp>
      <p:sp>
        <p:nvSpPr>
          <p:cNvPr id="17" name="矩形 16"/>
          <p:cNvSpPr/>
          <p:nvPr/>
        </p:nvSpPr>
        <p:spPr>
          <a:xfrm>
            <a:off x="2660971" y="3435233"/>
            <a:ext cx="1279868" cy="308087"/>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smtClean="0">
                <a:ln w="12700">
                  <a:solidFill>
                    <a:srgbClr val="0070C0"/>
                  </a:solidFill>
                </a:ln>
              </a:rPr>
              <a:t>特征构建</a:t>
            </a:r>
            <a:endParaRPr lang="zh-CN" altLang="en-US" sz="1200">
              <a:ln w="12700">
                <a:solidFill>
                  <a:srgbClr val="0070C0"/>
                </a:solidFill>
              </a:ln>
            </a:endParaRPr>
          </a:p>
        </p:txBody>
      </p:sp>
      <p:sp>
        <p:nvSpPr>
          <p:cNvPr id="18" name="矩形 17"/>
          <p:cNvSpPr/>
          <p:nvPr/>
        </p:nvSpPr>
        <p:spPr>
          <a:xfrm>
            <a:off x="478947" y="3449212"/>
            <a:ext cx="1317609" cy="308087"/>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smtClean="0">
                <a:ln w="12700">
                  <a:solidFill>
                    <a:srgbClr val="0070C0"/>
                  </a:solidFill>
                </a:ln>
              </a:rPr>
              <a:t>根因分析结果</a:t>
            </a:r>
            <a:endParaRPr lang="zh-CN" altLang="en-US" sz="1200">
              <a:ln w="12700">
                <a:solidFill>
                  <a:srgbClr val="0070C0"/>
                </a:solidFill>
              </a:ln>
            </a:endParaRPr>
          </a:p>
        </p:txBody>
      </p:sp>
      <p:sp>
        <p:nvSpPr>
          <p:cNvPr id="19" name="下箭头 18"/>
          <p:cNvSpPr/>
          <p:nvPr/>
        </p:nvSpPr>
        <p:spPr>
          <a:xfrm>
            <a:off x="823924" y="2838296"/>
            <a:ext cx="177289" cy="35657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20" name="右箭头 19"/>
          <p:cNvSpPr/>
          <p:nvPr/>
        </p:nvSpPr>
        <p:spPr>
          <a:xfrm>
            <a:off x="2077270" y="4181211"/>
            <a:ext cx="383508" cy="12622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21" name="下箭头 20"/>
          <p:cNvSpPr/>
          <p:nvPr/>
        </p:nvSpPr>
        <p:spPr>
          <a:xfrm rot="10800000">
            <a:off x="3196573" y="3796260"/>
            <a:ext cx="191326" cy="21507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22" name="左箭头 21"/>
          <p:cNvSpPr/>
          <p:nvPr/>
        </p:nvSpPr>
        <p:spPr>
          <a:xfrm>
            <a:off x="2083719" y="3524937"/>
            <a:ext cx="383508" cy="122072"/>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23" name="矩形 22"/>
          <p:cNvSpPr/>
          <p:nvPr/>
        </p:nvSpPr>
        <p:spPr>
          <a:xfrm>
            <a:off x="3387899" y="2114358"/>
            <a:ext cx="1331079" cy="740622"/>
          </a:xfrm>
          <a:prstGeom prst="rect">
            <a:avLst/>
          </a:prstGeom>
          <a:noFill/>
          <a:ln w="28575">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24" name="矩形 23"/>
          <p:cNvSpPr/>
          <p:nvPr/>
        </p:nvSpPr>
        <p:spPr>
          <a:xfrm>
            <a:off x="3481394" y="2218978"/>
            <a:ext cx="1172407" cy="142931"/>
          </a:xfrm>
          <a:prstGeom prst="rect">
            <a:avLst/>
          </a:prstGeom>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00" dirty="0"/>
              <a:t>insert</a:t>
            </a:r>
            <a:r>
              <a:rPr lang="en-US" altLang="zh-CN" sz="800" dirty="0" smtClean="0"/>
              <a:t>( root cause )</a:t>
            </a:r>
            <a:endParaRPr lang="zh-CN" altLang="en-US" sz="800" dirty="0"/>
          </a:p>
        </p:txBody>
      </p:sp>
      <p:sp>
        <p:nvSpPr>
          <p:cNvPr id="25" name="矩形 24"/>
          <p:cNvSpPr/>
          <p:nvPr/>
        </p:nvSpPr>
        <p:spPr>
          <a:xfrm>
            <a:off x="3484470" y="2424088"/>
            <a:ext cx="1169331" cy="132046"/>
          </a:xfrm>
          <a:prstGeom prst="rect">
            <a:avLst/>
          </a:prstGeom>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00" smtClean="0"/>
              <a:t>update( root cause )</a:t>
            </a:r>
            <a:endParaRPr lang="zh-CN" altLang="en-US" sz="800"/>
          </a:p>
        </p:txBody>
      </p:sp>
      <p:sp>
        <p:nvSpPr>
          <p:cNvPr id="26" name="矩形 25"/>
          <p:cNvSpPr/>
          <p:nvPr/>
        </p:nvSpPr>
        <p:spPr>
          <a:xfrm>
            <a:off x="3480978" y="2613892"/>
            <a:ext cx="1172824" cy="136467"/>
          </a:xfrm>
          <a:prstGeom prst="rect">
            <a:avLst/>
          </a:prstGeom>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00" dirty="0"/>
              <a:t>d</a:t>
            </a:r>
            <a:r>
              <a:rPr lang="en-US" altLang="zh-CN" sz="800" dirty="0" smtClean="0"/>
              <a:t>elete( root cause )</a:t>
            </a:r>
            <a:endParaRPr lang="zh-CN" altLang="en-US" sz="800" dirty="0"/>
          </a:p>
        </p:txBody>
      </p:sp>
      <p:sp>
        <p:nvSpPr>
          <p:cNvPr id="27" name="矩形 26"/>
          <p:cNvSpPr/>
          <p:nvPr/>
        </p:nvSpPr>
        <p:spPr>
          <a:xfrm>
            <a:off x="2007171" y="2282194"/>
            <a:ext cx="925258" cy="288378"/>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900" dirty="0" smtClean="0">
                <a:ln w="12700">
                  <a:solidFill>
                    <a:srgbClr val="0070C0"/>
                  </a:solidFill>
                </a:ln>
              </a:rPr>
              <a:t>特征权重调整</a:t>
            </a:r>
            <a:endParaRPr lang="zh-CN" altLang="en-US" sz="900" dirty="0">
              <a:ln w="12700">
                <a:solidFill>
                  <a:srgbClr val="0070C0"/>
                </a:solidFill>
              </a:ln>
            </a:endParaRPr>
          </a:p>
        </p:txBody>
      </p:sp>
      <p:sp>
        <p:nvSpPr>
          <p:cNvPr id="28" name="左箭头 27"/>
          <p:cNvSpPr/>
          <p:nvPr/>
        </p:nvSpPr>
        <p:spPr>
          <a:xfrm>
            <a:off x="2978134" y="2361909"/>
            <a:ext cx="267969" cy="9757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pic>
        <p:nvPicPr>
          <p:cNvPr id="29" name="Picture 10" descr="âmanual iconâçå¾çæç´¢ç»æ"/>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32841" y="1856095"/>
            <a:ext cx="332061" cy="426099"/>
          </a:xfrm>
          <a:prstGeom prst="rect">
            <a:avLst/>
          </a:prstGeom>
          <a:noFill/>
          <a:extLst>
            <a:ext uri="{909E8E84-426E-40DD-AFC4-6F175D3DCCD1}">
              <a14:hiddenFill xmlns:a14="http://schemas.microsoft.com/office/drawing/2010/main">
                <a:solidFill>
                  <a:srgbClr val="FFFFFF"/>
                </a:solidFill>
              </a14:hiddenFill>
            </a:ext>
          </a:extLst>
        </p:spPr>
      </p:pic>
      <p:sp>
        <p:nvSpPr>
          <p:cNvPr id="30" name="左箭头 29"/>
          <p:cNvSpPr/>
          <p:nvPr/>
        </p:nvSpPr>
        <p:spPr>
          <a:xfrm>
            <a:off x="1673165" y="2371357"/>
            <a:ext cx="267969" cy="9757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31" name="矩形 30"/>
          <p:cNvSpPr/>
          <p:nvPr/>
        </p:nvSpPr>
        <p:spPr>
          <a:xfrm>
            <a:off x="5001631" y="476427"/>
            <a:ext cx="3776390" cy="4016484"/>
          </a:xfrm>
          <a:prstGeom prst="rect">
            <a:avLst/>
          </a:prstGeom>
        </p:spPr>
        <p:txBody>
          <a:bodyPr wrap="square">
            <a:spAutoFit/>
          </a:bodyPr>
          <a:lstStyle/>
          <a:p>
            <a:pPr marL="285750" indent="-285750">
              <a:lnSpc>
                <a:spcPct val="150000"/>
              </a:lnSpc>
              <a:buFont typeface="Wingdings" panose="05000000000000000000" pitchFamily="2" charset="2"/>
              <a:buChar char="n"/>
            </a:pPr>
            <a:r>
              <a:rPr kumimoji="1" lang="zh-CN" altLang="en-US" sz="1000" b="1" dirty="0" smtClean="0">
                <a:solidFill>
                  <a:srgbClr val="000000"/>
                </a:solidFill>
                <a:latin typeface="微软雅黑" panose="020B0503020204020204" pitchFamily="34" charset="-122"/>
                <a:ea typeface="微软雅黑" panose="020B0503020204020204" pitchFamily="34" charset="-122"/>
              </a:rPr>
              <a:t>业务慢</a:t>
            </a:r>
            <a:r>
              <a:rPr kumimoji="1" lang="en-US" altLang="zh-CN" sz="1000" b="1" dirty="0" smtClean="0">
                <a:solidFill>
                  <a:srgbClr val="000000"/>
                </a:solidFill>
                <a:latin typeface="微软雅黑" panose="020B0503020204020204" pitchFamily="34" charset="-122"/>
                <a:ea typeface="微软雅黑" panose="020B0503020204020204" pitchFamily="34" charset="-122"/>
              </a:rPr>
              <a:t>SQL</a:t>
            </a:r>
            <a:r>
              <a:rPr kumimoji="1" lang="zh-CN" altLang="en-US" sz="1000" b="1" dirty="0" smtClean="0">
                <a:solidFill>
                  <a:srgbClr val="000000"/>
                </a:solidFill>
                <a:latin typeface="微软雅黑" panose="020B0503020204020204" pitchFamily="34" charset="-122"/>
                <a:ea typeface="微软雅黑" panose="020B0503020204020204" pitchFamily="34" charset="-122"/>
              </a:rPr>
              <a:t>来源：</a:t>
            </a:r>
            <a:endParaRPr kumimoji="1" lang="en-US" altLang="zh-CN" sz="1000" b="1" dirty="0" smtClean="0">
              <a:solidFill>
                <a:srgbClr val="000000"/>
              </a:solidFill>
              <a:latin typeface="微软雅黑" panose="020B0503020204020204" pitchFamily="34" charset="-122"/>
              <a:ea typeface="微软雅黑" panose="020B0503020204020204" pitchFamily="34" charset="-122"/>
            </a:endParaRPr>
          </a:p>
          <a:p>
            <a:pPr>
              <a:lnSpc>
                <a:spcPct val="150000"/>
              </a:lnSpc>
            </a:pPr>
            <a:r>
              <a:rPr kumimoji="1" lang="en-US" altLang="zh-CN" sz="1000" dirty="0" smtClean="0">
                <a:solidFill>
                  <a:srgbClr val="000000"/>
                </a:solidFill>
                <a:latin typeface="微软雅黑" panose="020B0503020204020204" pitchFamily="34" charset="-122"/>
                <a:ea typeface="微软雅黑" panose="020B0503020204020204" pitchFamily="34" charset="-122"/>
              </a:rPr>
              <a:t>    </a:t>
            </a:r>
            <a:r>
              <a:rPr kumimoji="1" lang="zh-CN" altLang="en-US" sz="1000" dirty="0" smtClean="0">
                <a:solidFill>
                  <a:srgbClr val="000000"/>
                </a:solidFill>
                <a:latin typeface="微软雅黑" panose="020B0503020204020204" pitchFamily="34" charset="-122"/>
                <a:ea typeface="微软雅黑" panose="020B0503020204020204" pitchFamily="34" charset="-122"/>
              </a:rPr>
              <a:t>慢</a:t>
            </a:r>
            <a:r>
              <a:rPr kumimoji="1" lang="en-US" altLang="zh-CN" sz="1000" dirty="0" smtClean="0">
                <a:solidFill>
                  <a:srgbClr val="000000"/>
                </a:solidFill>
                <a:latin typeface="微软雅黑" panose="020B0503020204020204" pitchFamily="34" charset="-122"/>
                <a:ea typeface="微软雅黑" panose="020B0503020204020204" pitchFamily="34" charset="-122"/>
              </a:rPr>
              <a:t>SQL</a:t>
            </a:r>
            <a:r>
              <a:rPr kumimoji="1" lang="zh-CN" altLang="en-US" sz="1000" dirty="0" smtClean="0">
                <a:solidFill>
                  <a:srgbClr val="000000"/>
                </a:solidFill>
                <a:latin typeface="微软雅黑" panose="020B0503020204020204" pitchFamily="34" charset="-122"/>
                <a:ea typeface="微软雅黑" panose="020B0503020204020204" pitchFamily="34" charset="-122"/>
              </a:rPr>
              <a:t>数据从</a:t>
            </a:r>
            <a:r>
              <a:rPr kumimoji="1" lang="en-US" altLang="zh-CN" sz="1000" dirty="0" smtClean="0">
                <a:solidFill>
                  <a:srgbClr val="000000"/>
                </a:solidFill>
                <a:latin typeface="微软雅黑" panose="020B0503020204020204" pitchFamily="34" charset="-122"/>
                <a:ea typeface="微软雅黑" panose="020B0503020204020204" pitchFamily="34" charset="-122"/>
              </a:rPr>
              <a:t>openGauss</a:t>
            </a:r>
            <a:r>
              <a:rPr kumimoji="1" lang="zh-CN" altLang="en-US" sz="1000" dirty="0" smtClean="0">
                <a:solidFill>
                  <a:srgbClr val="000000"/>
                </a:solidFill>
                <a:latin typeface="微软雅黑" panose="020B0503020204020204" pitchFamily="34" charset="-122"/>
                <a:ea typeface="微软雅黑" panose="020B0503020204020204" pitchFamily="34" charset="-122"/>
              </a:rPr>
              <a:t>系统视图</a:t>
            </a:r>
            <a:r>
              <a:rPr kumimoji="1" lang="en-US" altLang="zh-CN" sz="1000" dirty="0" err="1" smtClean="0">
                <a:solidFill>
                  <a:srgbClr val="000000"/>
                </a:solidFill>
                <a:latin typeface="微软雅黑" panose="020B0503020204020204" pitchFamily="34" charset="-122"/>
                <a:ea typeface="微软雅黑" panose="020B0503020204020204" pitchFamily="34" charset="-122"/>
              </a:rPr>
              <a:t>dbe_perf.statement_history</a:t>
            </a:r>
            <a:r>
              <a:rPr kumimoji="1" lang="zh-CN" altLang="en-US" sz="1000" dirty="0" smtClean="0">
                <a:solidFill>
                  <a:srgbClr val="000000"/>
                </a:solidFill>
                <a:latin typeface="微软雅黑" panose="020B0503020204020204" pitchFamily="34" charset="-122"/>
                <a:ea typeface="微软雅黑" panose="020B0503020204020204" pitchFamily="34" charset="-122"/>
              </a:rPr>
              <a:t>，该视图包含慢</a:t>
            </a:r>
            <a:r>
              <a:rPr kumimoji="1" lang="en-US" altLang="zh-CN" sz="1000" dirty="0" smtClean="0">
                <a:solidFill>
                  <a:srgbClr val="000000"/>
                </a:solidFill>
                <a:latin typeface="微软雅黑" panose="020B0503020204020204" pitchFamily="34" charset="-122"/>
                <a:ea typeface="微软雅黑" panose="020B0503020204020204" pitchFamily="34" charset="-122"/>
              </a:rPr>
              <a:t>SQL</a:t>
            </a:r>
            <a:r>
              <a:rPr kumimoji="1" lang="zh-CN" altLang="en-US" sz="1000" dirty="0" smtClean="0">
                <a:solidFill>
                  <a:srgbClr val="000000"/>
                </a:solidFill>
                <a:latin typeface="微软雅黑" panose="020B0503020204020204" pitchFamily="34" charset="-122"/>
                <a:ea typeface="微软雅黑" panose="020B0503020204020204" pitchFamily="34" charset="-122"/>
              </a:rPr>
              <a:t>文本、开始和结束执行时间、行数等相关信息。</a:t>
            </a:r>
            <a:endParaRPr kumimoji="1" lang="en-US" altLang="zh-CN" sz="1000" dirty="0" smtClean="0">
              <a:solidFill>
                <a:srgbClr val="000000"/>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n"/>
            </a:pPr>
            <a:r>
              <a:rPr kumimoji="1" lang="zh-CN" altLang="en-US" sz="1000" dirty="0" smtClean="0">
                <a:solidFill>
                  <a:srgbClr val="000000"/>
                </a:solidFill>
                <a:latin typeface="微软雅黑" panose="020B0503020204020204" pitchFamily="34" charset="-122"/>
                <a:ea typeface="微软雅黑" panose="020B0503020204020204" pitchFamily="34" charset="-122"/>
              </a:rPr>
              <a:t>   </a:t>
            </a:r>
            <a:r>
              <a:rPr kumimoji="1" lang="zh-CN" altLang="en-US" sz="1000" b="1" dirty="0" smtClean="0">
                <a:solidFill>
                  <a:srgbClr val="000000"/>
                </a:solidFill>
                <a:latin typeface="微软雅黑" panose="020B0503020204020204" pitchFamily="34" charset="-122"/>
                <a:ea typeface="微软雅黑" panose="020B0503020204020204" pitchFamily="34" charset="-122"/>
              </a:rPr>
              <a:t>慢</a:t>
            </a:r>
            <a:r>
              <a:rPr kumimoji="1" lang="en-US" altLang="zh-CN" sz="1000" b="1" dirty="0" smtClean="0">
                <a:solidFill>
                  <a:srgbClr val="000000"/>
                </a:solidFill>
                <a:latin typeface="微软雅黑" panose="020B0503020204020204" pitchFamily="34" charset="-122"/>
                <a:ea typeface="微软雅黑" panose="020B0503020204020204" pitchFamily="34" charset="-122"/>
              </a:rPr>
              <a:t>SQL</a:t>
            </a:r>
            <a:r>
              <a:rPr kumimoji="1" lang="zh-CN" altLang="en-US" sz="1000" b="1" dirty="0" smtClean="0">
                <a:solidFill>
                  <a:srgbClr val="000000"/>
                </a:solidFill>
                <a:latin typeface="微软雅黑" panose="020B0503020204020204" pitchFamily="34" charset="-122"/>
                <a:ea typeface="微软雅黑" panose="020B0503020204020204" pitchFamily="34" charset="-122"/>
              </a:rPr>
              <a:t>关键指标来源：</a:t>
            </a:r>
            <a:endParaRPr kumimoji="1" lang="en-US" altLang="zh-CN" sz="1000" b="1" dirty="0" smtClean="0">
              <a:solidFill>
                <a:srgbClr val="000000"/>
              </a:solidFill>
              <a:latin typeface="微软雅黑" panose="020B0503020204020204" pitchFamily="34" charset="-122"/>
              <a:ea typeface="微软雅黑" panose="020B0503020204020204" pitchFamily="34" charset="-122"/>
            </a:endParaRPr>
          </a:p>
          <a:p>
            <a:pPr>
              <a:lnSpc>
                <a:spcPct val="150000"/>
              </a:lnSpc>
            </a:pPr>
            <a:r>
              <a:rPr kumimoji="1" lang="en-US" altLang="zh-CN" sz="1000" dirty="0" smtClean="0">
                <a:solidFill>
                  <a:srgbClr val="000000"/>
                </a:solidFill>
                <a:latin typeface="微软雅黑" panose="020B0503020204020204" pitchFamily="34" charset="-122"/>
                <a:ea typeface="微软雅黑" panose="020B0503020204020204" pitchFamily="34" charset="-122"/>
              </a:rPr>
              <a:t>    </a:t>
            </a:r>
            <a:r>
              <a:rPr kumimoji="1" lang="zh-CN" altLang="en-US" sz="1000" dirty="0" smtClean="0">
                <a:solidFill>
                  <a:srgbClr val="000000"/>
                </a:solidFill>
                <a:latin typeface="微软雅黑" panose="020B0503020204020204" pitchFamily="34" charset="-122"/>
                <a:ea typeface="微软雅黑" panose="020B0503020204020204" pitchFamily="34" charset="-122"/>
              </a:rPr>
              <a:t>慢</a:t>
            </a:r>
            <a:r>
              <a:rPr kumimoji="1" lang="en-US" altLang="zh-CN" sz="1000" dirty="0" smtClean="0">
                <a:solidFill>
                  <a:srgbClr val="000000"/>
                </a:solidFill>
                <a:latin typeface="微软雅黑" panose="020B0503020204020204" pitchFamily="34" charset="-122"/>
                <a:ea typeface="微软雅黑" panose="020B0503020204020204" pitchFamily="34" charset="-122"/>
              </a:rPr>
              <a:t>SQL</a:t>
            </a:r>
            <a:r>
              <a:rPr kumimoji="1" lang="zh-CN" altLang="en-US" sz="1000" dirty="0">
                <a:solidFill>
                  <a:srgbClr val="000000"/>
                </a:solidFill>
                <a:latin typeface="微软雅黑" panose="020B0503020204020204" pitchFamily="34" charset="-122"/>
                <a:ea typeface="微软雅黑" panose="020B0503020204020204" pitchFamily="34" charset="-122"/>
              </a:rPr>
              <a:t>关键</a:t>
            </a:r>
            <a:r>
              <a:rPr kumimoji="1" lang="zh-CN" altLang="en-US" sz="1000" dirty="0" smtClean="0">
                <a:solidFill>
                  <a:srgbClr val="000000"/>
                </a:solidFill>
                <a:latin typeface="微软雅黑" panose="020B0503020204020204" pitchFamily="34" charset="-122"/>
                <a:ea typeface="微软雅黑" panose="020B0503020204020204" pitchFamily="34" charset="-122"/>
              </a:rPr>
              <a:t>指标指能表征慢</a:t>
            </a:r>
            <a:r>
              <a:rPr kumimoji="1" lang="en-US" altLang="zh-CN" sz="1000" dirty="0" smtClean="0">
                <a:solidFill>
                  <a:srgbClr val="000000"/>
                </a:solidFill>
                <a:latin typeface="微软雅黑" panose="020B0503020204020204" pitchFamily="34" charset="-122"/>
                <a:ea typeface="微软雅黑" panose="020B0503020204020204" pitchFamily="34" charset="-122"/>
              </a:rPr>
              <a:t>SQL</a:t>
            </a:r>
            <a:r>
              <a:rPr kumimoji="1" lang="zh-CN" altLang="en-US" sz="1000" dirty="0" smtClean="0">
                <a:solidFill>
                  <a:srgbClr val="000000"/>
                </a:solidFill>
                <a:latin typeface="微软雅黑" panose="020B0503020204020204" pitchFamily="34" charset="-122"/>
                <a:ea typeface="微软雅黑" panose="020B0503020204020204" pitchFamily="34" charset="-122"/>
              </a:rPr>
              <a:t>执行状态的指标，其可分为数据库相关和系统相关，数据库相关指标从系统表和系统视图中获取，例如返回行数、索引信息等；系统相关指标则直接从当前系统中获取，例如</a:t>
            </a:r>
            <a:r>
              <a:rPr kumimoji="1" lang="en-US" altLang="zh-CN" sz="1000" dirty="0" smtClean="0">
                <a:solidFill>
                  <a:srgbClr val="000000"/>
                </a:solidFill>
                <a:latin typeface="微软雅黑" panose="020B0503020204020204" pitchFamily="34" charset="-122"/>
                <a:ea typeface="微软雅黑" panose="020B0503020204020204" pitchFamily="34" charset="-122"/>
              </a:rPr>
              <a:t>CPU USAGE</a:t>
            </a:r>
            <a:r>
              <a:rPr kumimoji="1" lang="zh-CN" altLang="en-US" sz="1000" dirty="0" smtClean="0">
                <a:solidFill>
                  <a:srgbClr val="000000"/>
                </a:solidFill>
                <a:latin typeface="微软雅黑" panose="020B0503020204020204" pitchFamily="34" charset="-122"/>
                <a:ea typeface="微软雅黑" panose="020B0503020204020204" pitchFamily="34" charset="-122"/>
              </a:rPr>
              <a:t>、</a:t>
            </a:r>
            <a:r>
              <a:rPr kumimoji="1" lang="en-US" altLang="zh-CN" sz="1000" dirty="0" smtClean="0">
                <a:solidFill>
                  <a:srgbClr val="000000"/>
                </a:solidFill>
                <a:latin typeface="微软雅黑" panose="020B0503020204020204" pitchFamily="34" charset="-122"/>
                <a:ea typeface="微软雅黑" panose="020B0503020204020204" pitchFamily="34" charset="-122"/>
              </a:rPr>
              <a:t>IOWAIT</a:t>
            </a:r>
            <a:r>
              <a:rPr kumimoji="1" lang="zh-CN" altLang="en-US" sz="1000" dirty="0" smtClean="0">
                <a:solidFill>
                  <a:srgbClr val="000000"/>
                </a:solidFill>
                <a:latin typeface="微软雅黑" panose="020B0503020204020204" pitchFamily="34" charset="-122"/>
                <a:ea typeface="微软雅黑" panose="020B0503020204020204" pitchFamily="34" charset="-122"/>
              </a:rPr>
              <a:t>等。</a:t>
            </a:r>
            <a:endParaRPr kumimoji="1" lang="en-US" altLang="zh-CN" sz="1000" dirty="0" smtClean="0">
              <a:solidFill>
                <a:srgbClr val="000000"/>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n"/>
            </a:pPr>
            <a:r>
              <a:rPr kumimoji="1" lang="zh-CN" altLang="en-US" sz="1000" dirty="0" smtClean="0">
                <a:solidFill>
                  <a:srgbClr val="000000"/>
                </a:solidFill>
                <a:latin typeface="微软雅黑" panose="020B0503020204020204" pitchFamily="34" charset="-122"/>
                <a:ea typeface="微软雅黑" panose="020B0503020204020204" pitchFamily="34" charset="-122"/>
              </a:rPr>
              <a:t>   </a:t>
            </a:r>
            <a:r>
              <a:rPr kumimoji="1" lang="zh-CN" altLang="en-US" sz="1000" b="1" dirty="0" smtClean="0">
                <a:solidFill>
                  <a:srgbClr val="000000"/>
                </a:solidFill>
                <a:latin typeface="微软雅黑" panose="020B0503020204020204" pitchFamily="34" charset="-122"/>
                <a:ea typeface="微软雅黑" panose="020B0503020204020204" pitchFamily="34" charset="-122"/>
              </a:rPr>
              <a:t>特征构建</a:t>
            </a:r>
            <a:r>
              <a:rPr kumimoji="1" lang="en-US" altLang="zh-CN" sz="1000" b="1" dirty="0" smtClean="0">
                <a:solidFill>
                  <a:srgbClr val="000000"/>
                </a:solidFill>
                <a:latin typeface="微软雅黑" panose="020B0503020204020204" pitchFamily="34" charset="-122"/>
                <a:ea typeface="微软雅黑" panose="020B0503020204020204" pitchFamily="34" charset="-122"/>
              </a:rPr>
              <a:t>:</a:t>
            </a:r>
            <a:endParaRPr kumimoji="1" lang="en-US" altLang="zh-CN" sz="1000" b="1" dirty="0" smtClean="0">
              <a:solidFill>
                <a:srgbClr val="000000"/>
              </a:solidFill>
              <a:latin typeface="微软雅黑" panose="020B0503020204020204" pitchFamily="34" charset="-122"/>
              <a:ea typeface="微软雅黑" panose="020B0503020204020204" pitchFamily="34" charset="-122"/>
            </a:endParaRPr>
          </a:p>
          <a:p>
            <a:pPr>
              <a:lnSpc>
                <a:spcPct val="150000"/>
              </a:lnSpc>
            </a:pPr>
            <a:r>
              <a:rPr kumimoji="1" lang="en-US" altLang="zh-CN" sz="1000" dirty="0" smtClean="0">
                <a:solidFill>
                  <a:srgbClr val="000000"/>
                </a:solidFill>
                <a:latin typeface="微软雅黑" panose="020B0503020204020204" pitchFamily="34" charset="-122"/>
                <a:ea typeface="微软雅黑" panose="020B0503020204020204" pitchFamily="34" charset="-122"/>
              </a:rPr>
              <a:t>    </a:t>
            </a:r>
            <a:r>
              <a:rPr kumimoji="1" lang="zh-CN" altLang="en-US" sz="1000" dirty="0" smtClean="0">
                <a:solidFill>
                  <a:srgbClr val="000000"/>
                </a:solidFill>
                <a:latin typeface="微软雅黑" panose="020B0503020204020204" pitchFamily="34" charset="-122"/>
                <a:ea typeface="微软雅黑" panose="020B0503020204020204" pitchFamily="34" charset="-122"/>
              </a:rPr>
              <a:t>特征构建主要指在上述指标的基础上，构建分析慢</a:t>
            </a:r>
            <a:r>
              <a:rPr kumimoji="1" lang="en-US" altLang="zh-CN" sz="1000" dirty="0" smtClean="0">
                <a:solidFill>
                  <a:srgbClr val="000000"/>
                </a:solidFill>
                <a:latin typeface="微软雅黑" panose="020B0503020204020204" pitchFamily="34" charset="-122"/>
                <a:ea typeface="微软雅黑" panose="020B0503020204020204" pitchFamily="34" charset="-122"/>
              </a:rPr>
              <a:t>SQL</a:t>
            </a:r>
            <a:r>
              <a:rPr kumimoji="1" lang="zh-CN" altLang="en-US" sz="1000" dirty="0" smtClean="0">
                <a:solidFill>
                  <a:srgbClr val="000000"/>
                </a:solidFill>
                <a:latin typeface="微软雅黑" panose="020B0503020204020204" pitchFamily="34" charset="-122"/>
                <a:ea typeface="微软雅黑" panose="020B0503020204020204" pitchFamily="34" charset="-122"/>
              </a:rPr>
              <a:t>根因所需的特征，例如通过</a:t>
            </a:r>
            <a:r>
              <a:rPr kumimoji="1" lang="en-US" altLang="zh-CN" sz="1000" dirty="0" smtClean="0">
                <a:solidFill>
                  <a:srgbClr val="000000"/>
                </a:solidFill>
                <a:latin typeface="微软雅黑" panose="020B0503020204020204" pitchFamily="34" charset="-122"/>
                <a:ea typeface="微软雅黑" panose="020B0503020204020204" pitchFamily="34" charset="-122"/>
              </a:rPr>
              <a:t>SQL</a:t>
            </a:r>
            <a:r>
              <a:rPr kumimoji="1" lang="zh-CN" altLang="en-US" sz="1000" dirty="0" smtClean="0">
                <a:solidFill>
                  <a:srgbClr val="000000"/>
                </a:solidFill>
                <a:latin typeface="微软雅黑" panose="020B0503020204020204" pitchFamily="34" charset="-122"/>
                <a:ea typeface="微软雅黑" panose="020B0503020204020204" pitchFamily="34" charset="-122"/>
              </a:rPr>
              <a:t>执行的返回行数和总行数，判断慢</a:t>
            </a:r>
            <a:r>
              <a:rPr kumimoji="1" lang="en-US" altLang="zh-CN" sz="1000" dirty="0" smtClean="0">
                <a:solidFill>
                  <a:srgbClr val="000000"/>
                </a:solidFill>
                <a:latin typeface="微软雅黑" panose="020B0503020204020204" pitchFamily="34" charset="-122"/>
                <a:ea typeface="微软雅黑" panose="020B0503020204020204" pitchFamily="34" charset="-122"/>
              </a:rPr>
              <a:t>SQL</a:t>
            </a:r>
            <a:r>
              <a:rPr kumimoji="1" lang="zh-CN" altLang="en-US" sz="1000" dirty="0" smtClean="0">
                <a:solidFill>
                  <a:srgbClr val="000000"/>
                </a:solidFill>
                <a:latin typeface="微软雅黑" panose="020B0503020204020204" pitchFamily="34" charset="-122"/>
                <a:ea typeface="微软雅黑" panose="020B0503020204020204" pitchFamily="34" charset="-122"/>
              </a:rPr>
              <a:t>是否具有大查询的特征，这样可以将每个异常构建成对应的特征向量。</a:t>
            </a:r>
            <a:endParaRPr kumimoji="1" lang="en-US" altLang="zh-CN" sz="1000" dirty="0" smtClean="0">
              <a:solidFill>
                <a:srgbClr val="000000"/>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n"/>
            </a:pPr>
            <a:r>
              <a:rPr kumimoji="1" lang="zh-CN" altLang="en-US" sz="1000" dirty="0" smtClean="0">
                <a:solidFill>
                  <a:srgbClr val="000000"/>
                </a:solidFill>
                <a:latin typeface="微软雅黑" panose="020B0503020204020204" pitchFamily="34" charset="-122"/>
                <a:ea typeface="微软雅黑" panose="020B0503020204020204" pitchFamily="34" charset="-122"/>
              </a:rPr>
              <a:t>  </a:t>
            </a:r>
            <a:r>
              <a:rPr kumimoji="1" lang="zh-CN" altLang="en-US" sz="1000" b="1" dirty="0" smtClean="0">
                <a:solidFill>
                  <a:srgbClr val="000000"/>
                </a:solidFill>
                <a:latin typeface="微软雅黑" panose="020B0503020204020204" pitchFamily="34" charset="-122"/>
                <a:ea typeface="微软雅黑" panose="020B0503020204020204" pitchFamily="34" charset="-122"/>
              </a:rPr>
              <a:t>特征权重调整：</a:t>
            </a:r>
            <a:endParaRPr kumimoji="1" lang="en-US" altLang="zh-CN" sz="1000" b="1" dirty="0" smtClean="0">
              <a:solidFill>
                <a:srgbClr val="000000"/>
              </a:solidFill>
              <a:latin typeface="微软雅黑" panose="020B0503020204020204" pitchFamily="34" charset="-122"/>
              <a:ea typeface="微软雅黑" panose="020B0503020204020204" pitchFamily="34" charset="-122"/>
            </a:endParaRPr>
          </a:p>
          <a:p>
            <a:pPr>
              <a:lnSpc>
                <a:spcPct val="150000"/>
              </a:lnSpc>
            </a:pPr>
            <a:r>
              <a:rPr kumimoji="1" lang="en-US" altLang="zh-CN" sz="1000" dirty="0">
                <a:solidFill>
                  <a:srgbClr val="000000"/>
                </a:solidFill>
                <a:latin typeface="微软雅黑" panose="020B0503020204020204" pitchFamily="34" charset="-122"/>
                <a:ea typeface="微软雅黑" panose="020B0503020204020204" pitchFamily="34" charset="-122"/>
              </a:rPr>
              <a:t> </a:t>
            </a:r>
            <a:r>
              <a:rPr kumimoji="1" lang="en-US" altLang="zh-CN" sz="1000" dirty="0" smtClean="0">
                <a:solidFill>
                  <a:srgbClr val="000000"/>
                </a:solidFill>
                <a:latin typeface="微软雅黑" panose="020B0503020204020204" pitchFamily="34" charset="-122"/>
                <a:ea typeface="微软雅黑" panose="020B0503020204020204" pitchFamily="34" charset="-122"/>
              </a:rPr>
              <a:t>   </a:t>
            </a:r>
            <a:r>
              <a:rPr kumimoji="1" lang="zh-CN" altLang="en-US" sz="1000" dirty="0" smtClean="0">
                <a:solidFill>
                  <a:srgbClr val="000000"/>
                </a:solidFill>
                <a:latin typeface="微软雅黑" panose="020B0503020204020204" pitchFamily="34" charset="-122"/>
                <a:ea typeface="微软雅黑" panose="020B0503020204020204" pitchFamily="34" charset="-122"/>
              </a:rPr>
              <a:t>诊断框架使用</a:t>
            </a:r>
            <a:r>
              <a:rPr kumimoji="1" lang="en-US" altLang="zh-CN" sz="1000" dirty="0" smtClean="0">
                <a:solidFill>
                  <a:srgbClr val="000000"/>
                </a:solidFill>
                <a:latin typeface="微软雅黑" panose="020B0503020204020204" pitchFamily="34" charset="-122"/>
                <a:ea typeface="微软雅黑" panose="020B0503020204020204" pitchFamily="34" charset="-122"/>
              </a:rPr>
              <a:t>KNN</a:t>
            </a:r>
            <a:r>
              <a:rPr kumimoji="1" lang="zh-CN" altLang="en-US" sz="1000" dirty="0" smtClean="0">
                <a:solidFill>
                  <a:srgbClr val="000000"/>
                </a:solidFill>
                <a:latin typeface="微软雅黑" panose="020B0503020204020204" pitchFamily="34" charset="-122"/>
                <a:ea typeface="微软雅黑" panose="020B0503020204020204" pitchFamily="34" charset="-122"/>
              </a:rPr>
              <a:t>进行根因定位，即找寻与当前慢</a:t>
            </a:r>
            <a:r>
              <a:rPr kumimoji="1" lang="en-US" altLang="zh-CN" sz="1000" dirty="0" smtClean="0">
                <a:solidFill>
                  <a:srgbClr val="000000"/>
                </a:solidFill>
                <a:latin typeface="微软雅黑" panose="020B0503020204020204" pitchFamily="34" charset="-122"/>
                <a:ea typeface="微软雅黑" panose="020B0503020204020204" pitchFamily="34" charset="-122"/>
              </a:rPr>
              <a:t>SQL</a:t>
            </a:r>
            <a:r>
              <a:rPr kumimoji="1" lang="zh-CN" altLang="en-US" sz="1000" dirty="0" smtClean="0">
                <a:solidFill>
                  <a:srgbClr val="000000"/>
                </a:solidFill>
                <a:latin typeface="微软雅黑" panose="020B0503020204020204" pitchFamily="34" charset="-122"/>
                <a:ea typeface="微软雅黑" panose="020B0503020204020204" pitchFamily="34" charset="-122"/>
              </a:rPr>
              <a:t>特征向量最相似的</a:t>
            </a:r>
            <a:r>
              <a:rPr kumimoji="1" lang="en-US" altLang="zh-CN" sz="1000" dirty="0" err="1" smtClean="0">
                <a:solidFill>
                  <a:srgbClr val="000000"/>
                </a:solidFill>
                <a:latin typeface="微软雅黑" panose="020B0503020204020204" pitchFamily="34" charset="-122"/>
                <a:ea typeface="微软雅黑" panose="020B0503020204020204" pitchFamily="34" charset="-122"/>
              </a:rPr>
              <a:t>topK</a:t>
            </a:r>
            <a:r>
              <a:rPr kumimoji="1" lang="zh-CN" altLang="en-US" sz="1000" dirty="0" smtClean="0">
                <a:solidFill>
                  <a:srgbClr val="000000"/>
                </a:solidFill>
                <a:latin typeface="微软雅黑" panose="020B0503020204020204" pitchFamily="34" charset="-122"/>
                <a:ea typeface="微软雅黑" panose="020B0503020204020204" pitchFamily="34" charset="-122"/>
              </a:rPr>
              <a:t>个根因，再基于多数表决的方式确定根因类别。</a:t>
            </a:r>
            <a:endParaRPr kumimoji="1" lang="en-US" altLang="zh-CN" sz="1000" dirty="0">
              <a:solidFill>
                <a:srgbClr val="000000"/>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101121" y="3183906"/>
            <a:ext cx="747957" cy="161583"/>
          </a:xfrm>
          <a:prstGeom prst="rect">
            <a:avLst/>
          </a:prstGeom>
          <a:noFill/>
          <a:ln>
            <a:noFill/>
          </a:ln>
        </p:spPr>
        <p:txBody>
          <a:bodyPr wrap="square" lIns="0" tIns="0" rIns="0" bIns="0" rtlCol="0">
            <a:spAutoFit/>
          </a:bodyPr>
          <a:lstStyle/>
          <a:p>
            <a:pPr algn="l"/>
            <a:r>
              <a:rPr kumimoji="1" lang="en-US" altLang="zh-CN" sz="1050" b="1" dirty="0" smtClean="0">
                <a:solidFill>
                  <a:schemeClr val="accent1">
                    <a:lumMod val="75000"/>
                  </a:schemeClr>
                </a:solidFill>
                <a:latin typeface="微软雅黑" panose="020B0503020204020204" pitchFamily="34" charset="-122"/>
                <a:ea typeface="微软雅黑" panose="020B0503020204020204" pitchFamily="34" charset="-122"/>
              </a:rPr>
              <a:t>KNN</a:t>
            </a:r>
            <a:r>
              <a:rPr kumimoji="1" lang="zh-CN" altLang="en-US" sz="1050" b="1" dirty="0">
                <a:solidFill>
                  <a:schemeClr val="accent1">
                    <a:lumMod val="75000"/>
                  </a:schemeClr>
                </a:solidFill>
                <a:latin typeface="微软雅黑" panose="020B0503020204020204" pitchFamily="34" charset="-122"/>
                <a:ea typeface="微软雅黑" panose="020B0503020204020204" pitchFamily="34" charset="-122"/>
              </a:rPr>
              <a:t>算法</a:t>
            </a:r>
            <a:endParaRPr kumimoji="1" lang="zh-CN" altLang="en-US" sz="1050" b="1" dirty="0" smtClean="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3"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慢</a:t>
            </a:r>
            <a:r>
              <a:rPr lang="en-US" altLang="zh-CN"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SQL</a:t>
            </a: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诊断和建议</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Tree>
  </p:cSld>
  <p:clrMapOvr>
    <a:masterClrMapping/>
  </p:clrMapOvr>
  <p:transition spd="slow" advTm="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慢</a:t>
            </a:r>
            <a:r>
              <a:rPr lang="en-US" altLang="zh-CN"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SQL</a:t>
            </a: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诊断关键指标与常见根因</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pic>
        <p:nvPicPr>
          <p:cNvPr id="9" name="图片 8"/>
          <p:cNvPicPr>
            <a:picLocks noChangeAspect="1"/>
          </p:cNvPicPr>
          <p:nvPr/>
        </p:nvPicPr>
        <p:blipFill>
          <a:blip r:embed="rId1"/>
          <a:stretch>
            <a:fillRect/>
          </a:stretch>
        </p:blipFill>
        <p:spPr>
          <a:xfrm>
            <a:off x="1403648" y="555526"/>
            <a:ext cx="5409790" cy="4033848"/>
          </a:xfrm>
          <a:prstGeom prst="rect">
            <a:avLst/>
          </a:prstGeom>
        </p:spPr>
      </p:pic>
    </p:spTree>
  </p:cSld>
  <p:clrMapOvr>
    <a:masterClrMapping/>
  </p:clrMapOvr>
  <p:transition spd="slow" advTm="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趋势预测</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
        <p:nvSpPr>
          <p:cNvPr id="4" name="矩形 3"/>
          <p:cNvSpPr/>
          <p:nvPr/>
        </p:nvSpPr>
        <p:spPr>
          <a:xfrm>
            <a:off x="179512" y="1347615"/>
            <a:ext cx="5236758" cy="792087"/>
          </a:xfrm>
          <a:prstGeom prst="rect">
            <a:avLst/>
          </a:prstGeom>
          <a:solidFill>
            <a:srgbClr val="00B0F0"/>
          </a:solidFill>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p>
        </p:txBody>
      </p:sp>
      <p:sp>
        <p:nvSpPr>
          <p:cNvPr id="5" name="矩形 4"/>
          <p:cNvSpPr/>
          <p:nvPr/>
        </p:nvSpPr>
        <p:spPr>
          <a:xfrm>
            <a:off x="182418" y="1347615"/>
            <a:ext cx="1071154" cy="792087"/>
          </a:xfrm>
          <a:prstGeom prst="rect">
            <a:avLst/>
          </a:prstGeom>
          <a:solidFill>
            <a:srgbClr val="00B050"/>
          </a:solidFill>
          <a:ln w="9525"/>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smtClean="0">
                <a:solidFill>
                  <a:schemeClr val="tx1"/>
                </a:solidFill>
              </a:rPr>
              <a:t>数据预处理</a:t>
            </a:r>
            <a:endParaRPr lang="zh-CN" altLang="en-US" sz="1000" dirty="0">
              <a:solidFill>
                <a:schemeClr val="tx1"/>
              </a:solidFill>
            </a:endParaRPr>
          </a:p>
        </p:txBody>
      </p:sp>
      <p:sp>
        <p:nvSpPr>
          <p:cNvPr id="6" name="圆角矩形 5"/>
          <p:cNvSpPr/>
          <p:nvPr/>
        </p:nvSpPr>
        <p:spPr>
          <a:xfrm>
            <a:off x="1427743" y="1380275"/>
            <a:ext cx="3901439" cy="216024"/>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smtClean="0"/>
              <a:t>空白</a:t>
            </a:r>
            <a:r>
              <a:rPr lang="zh-CN" altLang="en-US" sz="1000"/>
              <a:t>值</a:t>
            </a:r>
            <a:r>
              <a:rPr lang="zh-CN" altLang="en-US" sz="1000" smtClean="0"/>
              <a:t>插补</a:t>
            </a:r>
            <a:endParaRPr lang="zh-CN" altLang="en-US" sz="1000" dirty="0"/>
          </a:p>
        </p:txBody>
      </p:sp>
      <p:sp>
        <p:nvSpPr>
          <p:cNvPr id="7" name="圆角矩形 6"/>
          <p:cNvSpPr/>
          <p:nvPr/>
        </p:nvSpPr>
        <p:spPr>
          <a:xfrm>
            <a:off x="1427743" y="1635646"/>
            <a:ext cx="3901439" cy="216024"/>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smtClean="0"/>
              <a:t>异常值处理</a:t>
            </a:r>
            <a:endParaRPr lang="zh-CN" altLang="en-US" sz="1000" dirty="0"/>
          </a:p>
        </p:txBody>
      </p:sp>
      <p:sp>
        <p:nvSpPr>
          <p:cNvPr id="8" name="圆角矩形 7"/>
          <p:cNvSpPr/>
          <p:nvPr/>
        </p:nvSpPr>
        <p:spPr>
          <a:xfrm>
            <a:off x="1427743" y="1884330"/>
            <a:ext cx="3901439" cy="183364"/>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smtClean="0"/>
              <a:t>数据标准化</a:t>
            </a:r>
            <a:endParaRPr lang="zh-CN" altLang="en-US" sz="1000" dirty="0"/>
          </a:p>
        </p:txBody>
      </p:sp>
      <p:sp>
        <p:nvSpPr>
          <p:cNvPr id="9" name="矩形 8"/>
          <p:cNvSpPr/>
          <p:nvPr/>
        </p:nvSpPr>
        <p:spPr>
          <a:xfrm>
            <a:off x="183036" y="449875"/>
            <a:ext cx="5236758" cy="681715"/>
          </a:xfrm>
          <a:prstGeom prst="rect">
            <a:avLst/>
          </a:prstGeom>
          <a:solidFill>
            <a:srgbClr val="00B0F0"/>
          </a:solidFill>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p>
        </p:txBody>
      </p:sp>
      <p:sp>
        <p:nvSpPr>
          <p:cNvPr id="10" name="矩形 9"/>
          <p:cNvSpPr/>
          <p:nvPr/>
        </p:nvSpPr>
        <p:spPr>
          <a:xfrm>
            <a:off x="179512" y="449874"/>
            <a:ext cx="1077584" cy="681716"/>
          </a:xfrm>
          <a:prstGeom prst="rect">
            <a:avLst/>
          </a:prstGeom>
          <a:solidFill>
            <a:srgbClr val="00B050"/>
          </a:solidFill>
          <a:ln w="9525"/>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50" smtClean="0">
                <a:solidFill>
                  <a:schemeClr val="tx1"/>
                </a:solidFill>
              </a:rPr>
              <a:t>历史数据</a:t>
            </a:r>
            <a:endParaRPr lang="zh-CN" altLang="en-US" sz="1050" dirty="0">
              <a:solidFill>
                <a:schemeClr val="tx1"/>
              </a:solidFill>
            </a:endParaRPr>
          </a:p>
        </p:txBody>
      </p:sp>
      <p:sp>
        <p:nvSpPr>
          <p:cNvPr id="11" name="矩形 10"/>
          <p:cNvSpPr/>
          <p:nvPr/>
        </p:nvSpPr>
        <p:spPr>
          <a:xfrm>
            <a:off x="1979712" y="627534"/>
            <a:ext cx="288032" cy="246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smtClean="0"/>
              <a:t>x</a:t>
            </a:r>
            <a:endParaRPr lang="zh-CN" altLang="en-US" sz="1400"/>
          </a:p>
        </p:txBody>
      </p:sp>
      <p:sp>
        <p:nvSpPr>
          <p:cNvPr id="12" name="矩形 11"/>
          <p:cNvSpPr/>
          <p:nvPr/>
        </p:nvSpPr>
        <p:spPr>
          <a:xfrm>
            <a:off x="2272352" y="627534"/>
            <a:ext cx="288032" cy="246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smtClean="0"/>
              <a:t>x</a:t>
            </a:r>
            <a:endParaRPr lang="zh-CN" altLang="en-US" sz="1400"/>
          </a:p>
        </p:txBody>
      </p:sp>
      <p:sp>
        <p:nvSpPr>
          <p:cNvPr id="13" name="矩形 12"/>
          <p:cNvSpPr/>
          <p:nvPr/>
        </p:nvSpPr>
        <p:spPr>
          <a:xfrm>
            <a:off x="2560267" y="627534"/>
            <a:ext cx="288032" cy="246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smtClean="0"/>
              <a:t>x</a:t>
            </a:r>
            <a:endParaRPr lang="zh-CN" altLang="en-US" sz="1400"/>
          </a:p>
        </p:txBody>
      </p:sp>
      <p:sp>
        <p:nvSpPr>
          <p:cNvPr id="14" name="矩形 13"/>
          <p:cNvSpPr/>
          <p:nvPr/>
        </p:nvSpPr>
        <p:spPr>
          <a:xfrm>
            <a:off x="2852907" y="627534"/>
            <a:ext cx="288032" cy="246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smtClean="0"/>
              <a:t>x</a:t>
            </a:r>
            <a:endParaRPr lang="zh-CN" altLang="en-US" sz="1400"/>
          </a:p>
        </p:txBody>
      </p:sp>
      <p:sp>
        <p:nvSpPr>
          <p:cNvPr id="15" name="矩形 14"/>
          <p:cNvSpPr/>
          <p:nvPr/>
        </p:nvSpPr>
        <p:spPr>
          <a:xfrm>
            <a:off x="3129735" y="627534"/>
            <a:ext cx="288032" cy="246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smtClean="0"/>
              <a:t>…</a:t>
            </a:r>
            <a:endParaRPr lang="zh-CN" altLang="en-US" sz="1400"/>
          </a:p>
        </p:txBody>
      </p:sp>
      <p:sp>
        <p:nvSpPr>
          <p:cNvPr id="16" name="矩形 15"/>
          <p:cNvSpPr/>
          <p:nvPr/>
        </p:nvSpPr>
        <p:spPr>
          <a:xfrm>
            <a:off x="3422375" y="627534"/>
            <a:ext cx="288032" cy="246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smtClean="0"/>
              <a:t>x</a:t>
            </a:r>
            <a:endParaRPr lang="zh-CN" altLang="en-US" sz="1400"/>
          </a:p>
        </p:txBody>
      </p:sp>
      <p:sp>
        <p:nvSpPr>
          <p:cNvPr id="17" name="矩形 16"/>
          <p:cNvSpPr/>
          <p:nvPr/>
        </p:nvSpPr>
        <p:spPr>
          <a:xfrm>
            <a:off x="3703296" y="627534"/>
            <a:ext cx="288032" cy="246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smtClean="0"/>
              <a:t>x</a:t>
            </a:r>
            <a:endParaRPr lang="zh-CN" altLang="en-US" sz="1400"/>
          </a:p>
        </p:txBody>
      </p:sp>
      <p:sp>
        <p:nvSpPr>
          <p:cNvPr id="18" name="矩形 17"/>
          <p:cNvSpPr/>
          <p:nvPr/>
        </p:nvSpPr>
        <p:spPr>
          <a:xfrm>
            <a:off x="3995936" y="627534"/>
            <a:ext cx="288032" cy="246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smtClean="0"/>
              <a:t>x</a:t>
            </a:r>
            <a:endParaRPr lang="zh-CN" altLang="en-US" sz="1400"/>
          </a:p>
        </p:txBody>
      </p:sp>
      <p:sp>
        <p:nvSpPr>
          <p:cNvPr id="19" name="矩形 18"/>
          <p:cNvSpPr/>
          <p:nvPr/>
        </p:nvSpPr>
        <p:spPr>
          <a:xfrm>
            <a:off x="179512" y="2355727"/>
            <a:ext cx="5236758" cy="792088"/>
          </a:xfrm>
          <a:prstGeom prst="rect">
            <a:avLst/>
          </a:prstGeom>
          <a:solidFill>
            <a:srgbClr val="00B0F0"/>
          </a:solidFill>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p>
        </p:txBody>
      </p:sp>
      <p:sp>
        <p:nvSpPr>
          <p:cNvPr id="20" name="矩形 19"/>
          <p:cNvSpPr/>
          <p:nvPr/>
        </p:nvSpPr>
        <p:spPr>
          <a:xfrm>
            <a:off x="182418" y="2355726"/>
            <a:ext cx="1071154" cy="792089"/>
          </a:xfrm>
          <a:prstGeom prst="rect">
            <a:avLst/>
          </a:prstGeom>
          <a:solidFill>
            <a:srgbClr val="00B050"/>
          </a:solidFill>
          <a:ln w="9525"/>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smtClean="0">
                <a:solidFill>
                  <a:schemeClr val="tx1"/>
                </a:solidFill>
              </a:rPr>
              <a:t>数据分类</a:t>
            </a:r>
            <a:endParaRPr lang="zh-CN" altLang="en-US" sz="1000" dirty="0">
              <a:solidFill>
                <a:schemeClr val="tx1"/>
              </a:solidFill>
            </a:endParaRPr>
          </a:p>
        </p:txBody>
      </p:sp>
      <p:sp>
        <p:nvSpPr>
          <p:cNvPr id="21" name="圆角矩形 20"/>
          <p:cNvSpPr/>
          <p:nvPr/>
        </p:nvSpPr>
        <p:spPr>
          <a:xfrm>
            <a:off x="1427743" y="2388385"/>
            <a:ext cx="3901439" cy="216025"/>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smtClean="0"/>
              <a:t>时序数据特征提取</a:t>
            </a:r>
            <a:endParaRPr lang="zh-CN" altLang="en-US" sz="1000" dirty="0"/>
          </a:p>
        </p:txBody>
      </p:sp>
      <p:sp>
        <p:nvSpPr>
          <p:cNvPr id="22" name="圆角矩形 21"/>
          <p:cNvSpPr/>
          <p:nvPr/>
        </p:nvSpPr>
        <p:spPr>
          <a:xfrm>
            <a:off x="1427743" y="2643758"/>
            <a:ext cx="3901439" cy="216023"/>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smtClean="0"/>
              <a:t>特征计算</a:t>
            </a:r>
            <a:endParaRPr lang="zh-CN" altLang="en-US" sz="1000" dirty="0"/>
          </a:p>
        </p:txBody>
      </p:sp>
      <p:sp>
        <p:nvSpPr>
          <p:cNvPr id="23" name="圆角矩形 22"/>
          <p:cNvSpPr/>
          <p:nvPr/>
        </p:nvSpPr>
        <p:spPr>
          <a:xfrm>
            <a:off x="1427743" y="2892441"/>
            <a:ext cx="3901439" cy="183365"/>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smtClean="0"/>
              <a:t>数据分类模型</a:t>
            </a:r>
            <a:endParaRPr lang="zh-CN" altLang="en-US" sz="1000" dirty="0"/>
          </a:p>
        </p:txBody>
      </p:sp>
      <p:sp>
        <p:nvSpPr>
          <p:cNvPr id="24" name="矩形 23"/>
          <p:cNvSpPr/>
          <p:nvPr/>
        </p:nvSpPr>
        <p:spPr>
          <a:xfrm>
            <a:off x="179512" y="3363838"/>
            <a:ext cx="5226421" cy="1584175"/>
          </a:xfrm>
          <a:prstGeom prst="rect">
            <a:avLst/>
          </a:prstGeom>
          <a:solidFill>
            <a:srgbClr val="00B0F0"/>
          </a:solidFill>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p>
        </p:txBody>
      </p:sp>
      <p:sp>
        <p:nvSpPr>
          <p:cNvPr id="25" name="矩形 24"/>
          <p:cNvSpPr/>
          <p:nvPr/>
        </p:nvSpPr>
        <p:spPr>
          <a:xfrm>
            <a:off x="182418" y="3363838"/>
            <a:ext cx="1071154" cy="1584176"/>
          </a:xfrm>
          <a:prstGeom prst="rect">
            <a:avLst/>
          </a:prstGeom>
          <a:solidFill>
            <a:srgbClr val="00B050"/>
          </a:solidFill>
          <a:ln w="9525"/>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a:solidFill>
                  <a:schemeClr val="tx1"/>
                </a:solidFill>
              </a:rPr>
              <a:t>数据</a:t>
            </a:r>
            <a:r>
              <a:rPr lang="zh-CN" altLang="en-US" sz="1000" smtClean="0">
                <a:solidFill>
                  <a:schemeClr val="tx1"/>
                </a:solidFill>
              </a:rPr>
              <a:t>预测</a:t>
            </a:r>
            <a:endParaRPr lang="zh-CN" altLang="en-US" sz="1000" dirty="0">
              <a:solidFill>
                <a:schemeClr val="tx1"/>
              </a:solidFill>
            </a:endParaRPr>
          </a:p>
        </p:txBody>
      </p:sp>
      <p:sp>
        <p:nvSpPr>
          <p:cNvPr id="26" name="圆角矩形 25"/>
          <p:cNvSpPr/>
          <p:nvPr/>
        </p:nvSpPr>
        <p:spPr>
          <a:xfrm>
            <a:off x="1427743" y="3428531"/>
            <a:ext cx="623977" cy="523966"/>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800" smtClean="0"/>
              <a:t>非周期</a:t>
            </a:r>
            <a:endParaRPr lang="zh-CN" altLang="en-US" sz="800" dirty="0"/>
          </a:p>
        </p:txBody>
      </p:sp>
      <p:sp>
        <p:nvSpPr>
          <p:cNvPr id="27" name="圆角矩形 26"/>
          <p:cNvSpPr/>
          <p:nvPr/>
        </p:nvSpPr>
        <p:spPr>
          <a:xfrm>
            <a:off x="1427742" y="4247843"/>
            <a:ext cx="623977" cy="628163"/>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800" smtClean="0"/>
              <a:t>周期</a:t>
            </a:r>
            <a:endParaRPr lang="en-US" altLang="zh-CN" sz="800" smtClean="0"/>
          </a:p>
          <a:p>
            <a:pPr algn="ctr"/>
            <a:r>
              <a:rPr lang="zh-CN" altLang="en-US" sz="800"/>
              <a:t>平稳</a:t>
            </a:r>
            <a:endParaRPr lang="zh-CN" altLang="en-US" sz="800" dirty="0"/>
          </a:p>
        </p:txBody>
      </p:sp>
      <p:sp>
        <p:nvSpPr>
          <p:cNvPr id="28" name="圆角矩形 27"/>
          <p:cNvSpPr/>
          <p:nvPr/>
        </p:nvSpPr>
        <p:spPr>
          <a:xfrm>
            <a:off x="3299951" y="4247842"/>
            <a:ext cx="623977" cy="628163"/>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800" smtClean="0"/>
              <a:t>时序分解算法</a:t>
            </a:r>
            <a:endParaRPr lang="zh-CN" altLang="en-US" sz="800" dirty="0"/>
          </a:p>
        </p:txBody>
      </p:sp>
      <p:pic>
        <p:nvPicPr>
          <p:cNvPr id="29" name="图片 28"/>
          <p:cNvPicPr>
            <a:picLocks noChangeAspect="1"/>
          </p:cNvPicPr>
          <p:nvPr/>
        </p:nvPicPr>
        <p:blipFill rotWithShape="1">
          <a:blip r:embed="rId1"/>
          <a:srcRect r="35139"/>
          <a:stretch>
            <a:fillRect/>
          </a:stretch>
        </p:blipFill>
        <p:spPr>
          <a:xfrm>
            <a:off x="2091785" y="4378834"/>
            <a:ext cx="824031" cy="353156"/>
          </a:xfrm>
          <a:prstGeom prst="rect">
            <a:avLst/>
          </a:prstGeom>
        </p:spPr>
      </p:pic>
      <p:sp>
        <p:nvSpPr>
          <p:cNvPr id="30" name="圆角矩形 29"/>
          <p:cNvSpPr/>
          <p:nvPr/>
        </p:nvSpPr>
        <p:spPr>
          <a:xfrm>
            <a:off x="4705205" y="3428532"/>
            <a:ext cx="623977" cy="1447474"/>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00" smtClean="0"/>
              <a:t>result</a:t>
            </a:r>
            <a:endParaRPr lang="zh-CN" altLang="en-US" sz="800" dirty="0"/>
          </a:p>
        </p:txBody>
      </p:sp>
      <p:pic>
        <p:nvPicPr>
          <p:cNvPr id="31" name="图片 30"/>
          <p:cNvPicPr>
            <a:picLocks noChangeAspect="1"/>
          </p:cNvPicPr>
          <p:nvPr/>
        </p:nvPicPr>
        <p:blipFill rotWithShape="1">
          <a:blip r:embed="rId2"/>
          <a:srcRect r="29565"/>
          <a:stretch>
            <a:fillRect/>
          </a:stretch>
        </p:blipFill>
        <p:spPr>
          <a:xfrm>
            <a:off x="2098471" y="3506836"/>
            <a:ext cx="817345" cy="353743"/>
          </a:xfrm>
          <a:prstGeom prst="rect">
            <a:avLst/>
          </a:prstGeom>
        </p:spPr>
      </p:pic>
      <p:sp>
        <p:nvSpPr>
          <p:cNvPr id="32" name="圆角矩形 31"/>
          <p:cNvSpPr/>
          <p:nvPr/>
        </p:nvSpPr>
        <p:spPr>
          <a:xfrm>
            <a:off x="3306830" y="3435848"/>
            <a:ext cx="623977" cy="628163"/>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800" smtClean="0"/>
              <a:t>机器学习算法</a:t>
            </a:r>
            <a:endParaRPr lang="zh-CN" altLang="en-US" sz="800" dirty="0"/>
          </a:p>
        </p:txBody>
      </p:sp>
      <p:sp>
        <p:nvSpPr>
          <p:cNvPr id="33" name="下箭头 32"/>
          <p:cNvSpPr/>
          <p:nvPr/>
        </p:nvSpPr>
        <p:spPr>
          <a:xfrm>
            <a:off x="3092399" y="1144567"/>
            <a:ext cx="246046" cy="183288"/>
          </a:xfrm>
          <a:prstGeom prst="downArrow">
            <a:avLst/>
          </a:prstGeom>
          <a:solidFill>
            <a:srgbClr val="92D050"/>
          </a:soli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下箭头 33"/>
          <p:cNvSpPr/>
          <p:nvPr/>
        </p:nvSpPr>
        <p:spPr>
          <a:xfrm>
            <a:off x="3092399" y="2172438"/>
            <a:ext cx="246046" cy="183288"/>
          </a:xfrm>
          <a:prstGeom prst="downArrow">
            <a:avLst/>
          </a:prstGeom>
          <a:solidFill>
            <a:srgbClr val="92D050"/>
          </a:soli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下箭头 34"/>
          <p:cNvSpPr/>
          <p:nvPr/>
        </p:nvSpPr>
        <p:spPr>
          <a:xfrm>
            <a:off x="3092399" y="3167993"/>
            <a:ext cx="246046" cy="183288"/>
          </a:xfrm>
          <a:prstGeom prst="downArrow">
            <a:avLst/>
          </a:prstGeom>
          <a:solidFill>
            <a:srgbClr val="92D050"/>
          </a:soli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下箭头 35"/>
          <p:cNvSpPr/>
          <p:nvPr/>
        </p:nvSpPr>
        <p:spPr>
          <a:xfrm rot="16200000">
            <a:off x="2996704" y="3645912"/>
            <a:ext cx="246046" cy="183288"/>
          </a:xfrm>
          <a:prstGeom prst="downArrow">
            <a:avLst/>
          </a:prstGeom>
          <a:solidFill>
            <a:srgbClr val="92D050"/>
          </a:soli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下箭头 36"/>
          <p:cNvSpPr/>
          <p:nvPr/>
        </p:nvSpPr>
        <p:spPr>
          <a:xfrm rot="16200000">
            <a:off x="2996704" y="4470279"/>
            <a:ext cx="246046" cy="183288"/>
          </a:xfrm>
          <a:prstGeom prst="downArrow">
            <a:avLst/>
          </a:prstGeom>
          <a:solidFill>
            <a:srgbClr val="92D050"/>
          </a:soli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上箭头 37"/>
          <p:cNvSpPr/>
          <p:nvPr/>
        </p:nvSpPr>
        <p:spPr>
          <a:xfrm rot="7269644">
            <a:off x="4219886" y="3540790"/>
            <a:ext cx="227191" cy="775261"/>
          </a:xfrm>
          <a:prstGeom prst="upArrow">
            <a:avLst/>
          </a:prstGeom>
          <a:solidFill>
            <a:srgbClr val="92D05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9" name="上箭头 38"/>
          <p:cNvSpPr/>
          <p:nvPr/>
        </p:nvSpPr>
        <p:spPr>
          <a:xfrm rot="3208952">
            <a:off x="4243434" y="4086599"/>
            <a:ext cx="227191" cy="775261"/>
          </a:xfrm>
          <a:prstGeom prst="upArrow">
            <a:avLst/>
          </a:prstGeom>
          <a:solidFill>
            <a:srgbClr val="92D05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0" name="矩形 39"/>
          <p:cNvSpPr/>
          <p:nvPr/>
        </p:nvSpPr>
        <p:spPr>
          <a:xfrm>
            <a:off x="5439272" y="404357"/>
            <a:ext cx="3669232" cy="2377574"/>
          </a:xfrm>
          <a:prstGeom prst="rect">
            <a:avLst/>
          </a:prstGeom>
        </p:spPr>
        <p:txBody>
          <a:bodyPr wrap="square">
            <a:spAutoFit/>
          </a:bodyPr>
          <a:lstStyle/>
          <a:p>
            <a:pPr marL="285750" indent="-285750">
              <a:lnSpc>
                <a:spcPct val="150000"/>
              </a:lnSpc>
              <a:buFont typeface="Wingdings" panose="05000000000000000000" pitchFamily="2" charset="2"/>
              <a:buChar char="n"/>
            </a:pPr>
            <a:r>
              <a:rPr kumimoji="1" lang="zh-CN" altLang="en-US" sz="900" b="1" smtClean="0">
                <a:solidFill>
                  <a:srgbClr val="000000"/>
                </a:solidFill>
                <a:latin typeface="微软雅黑" panose="020B0503020204020204" pitchFamily="34" charset="-122"/>
                <a:ea typeface="微软雅黑" panose="020B0503020204020204" pitchFamily="34" charset="-122"/>
              </a:rPr>
              <a:t>数据预处理：</a:t>
            </a:r>
            <a:endParaRPr kumimoji="1" lang="en-US" altLang="zh-CN" sz="900" b="1" smtClean="0">
              <a:solidFill>
                <a:srgbClr val="000000"/>
              </a:solidFill>
              <a:latin typeface="微软雅黑" panose="020B0503020204020204" pitchFamily="34" charset="-122"/>
              <a:ea typeface="微软雅黑" panose="020B0503020204020204" pitchFamily="34" charset="-122"/>
            </a:endParaRPr>
          </a:p>
          <a:p>
            <a:pPr>
              <a:lnSpc>
                <a:spcPct val="150000"/>
              </a:lnSpc>
            </a:pPr>
            <a:r>
              <a:rPr kumimoji="1" lang="en-US" altLang="zh-CN" sz="900">
                <a:solidFill>
                  <a:srgbClr val="000000"/>
                </a:solidFill>
                <a:latin typeface="微软雅黑" panose="020B0503020204020204" pitchFamily="34" charset="-122"/>
                <a:ea typeface="微软雅黑" panose="020B0503020204020204" pitchFamily="34" charset="-122"/>
              </a:rPr>
              <a:t> </a:t>
            </a:r>
            <a:r>
              <a:rPr kumimoji="1" lang="en-US" altLang="zh-CN" sz="900" smtClean="0">
                <a:solidFill>
                  <a:srgbClr val="000000"/>
                </a:solidFill>
                <a:latin typeface="微软雅黑" panose="020B0503020204020204" pitchFamily="34" charset="-122"/>
                <a:ea typeface="微软雅黑" panose="020B0503020204020204" pitchFamily="34" charset="-122"/>
              </a:rPr>
              <a:t>   </a:t>
            </a:r>
            <a:r>
              <a:rPr kumimoji="1" lang="zh-CN" altLang="en-US" sz="900" smtClean="0">
                <a:solidFill>
                  <a:srgbClr val="000000"/>
                </a:solidFill>
                <a:latin typeface="微软雅黑" panose="020B0503020204020204" pitchFamily="34" charset="-122"/>
                <a:ea typeface="微软雅黑" panose="020B0503020204020204" pitchFamily="34" charset="-122"/>
              </a:rPr>
              <a:t>数据预处理主要负责对时序数据空缺值、异常值和格式等进行处理，保证后续步骤能正确执行，确保预测稳定性。</a:t>
            </a:r>
            <a:endParaRPr kumimoji="1" lang="en-US" altLang="zh-CN" sz="900" smtClean="0">
              <a:solidFill>
                <a:srgbClr val="000000"/>
              </a:solidFill>
              <a:latin typeface="微软雅黑" panose="020B0503020204020204" pitchFamily="34" charset="-122"/>
              <a:ea typeface="微软雅黑" panose="020B0503020204020204" pitchFamily="34" charset="-122"/>
            </a:endParaRPr>
          </a:p>
          <a:p>
            <a:pPr>
              <a:lnSpc>
                <a:spcPct val="150000"/>
              </a:lnSpc>
            </a:pPr>
            <a:endParaRPr kumimoji="1" lang="en-US" altLang="zh-CN" sz="900">
              <a:solidFill>
                <a:srgbClr val="000000"/>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n"/>
            </a:pPr>
            <a:r>
              <a:rPr kumimoji="1" lang="zh-CN" altLang="en-US" sz="900" smtClean="0">
                <a:solidFill>
                  <a:srgbClr val="000000"/>
                </a:solidFill>
                <a:latin typeface="微软雅黑" panose="020B0503020204020204" pitchFamily="34" charset="-122"/>
                <a:ea typeface="微软雅黑" panose="020B0503020204020204" pitchFamily="34" charset="-122"/>
              </a:rPr>
              <a:t>    </a:t>
            </a:r>
            <a:r>
              <a:rPr kumimoji="1" lang="zh-CN" altLang="en-US" sz="900" b="1" smtClean="0">
                <a:solidFill>
                  <a:srgbClr val="000000"/>
                </a:solidFill>
                <a:latin typeface="微软雅黑" panose="020B0503020204020204" pitchFamily="34" charset="-122"/>
                <a:ea typeface="微软雅黑" panose="020B0503020204020204" pitchFamily="34" charset="-122"/>
              </a:rPr>
              <a:t>数据分类：</a:t>
            </a:r>
            <a:endParaRPr kumimoji="1" lang="en-US" altLang="zh-CN" sz="900" b="1" smtClean="0">
              <a:solidFill>
                <a:srgbClr val="000000"/>
              </a:solidFill>
              <a:latin typeface="微软雅黑" panose="020B0503020204020204" pitchFamily="34" charset="-122"/>
              <a:ea typeface="微软雅黑" panose="020B0503020204020204" pitchFamily="34" charset="-122"/>
            </a:endParaRPr>
          </a:p>
          <a:p>
            <a:pPr>
              <a:lnSpc>
                <a:spcPct val="150000"/>
              </a:lnSpc>
            </a:pPr>
            <a:r>
              <a:rPr kumimoji="1" lang="en-US" altLang="zh-CN" sz="900">
                <a:solidFill>
                  <a:srgbClr val="000000"/>
                </a:solidFill>
                <a:latin typeface="微软雅黑" panose="020B0503020204020204" pitchFamily="34" charset="-122"/>
                <a:ea typeface="微软雅黑" panose="020B0503020204020204" pitchFamily="34" charset="-122"/>
              </a:rPr>
              <a:t> </a:t>
            </a:r>
            <a:r>
              <a:rPr kumimoji="1" lang="en-US" altLang="zh-CN" sz="900" smtClean="0">
                <a:solidFill>
                  <a:srgbClr val="000000"/>
                </a:solidFill>
                <a:latin typeface="微软雅黑" panose="020B0503020204020204" pitchFamily="34" charset="-122"/>
                <a:ea typeface="微软雅黑" panose="020B0503020204020204" pitchFamily="34" charset="-122"/>
              </a:rPr>
              <a:t>   </a:t>
            </a:r>
            <a:r>
              <a:rPr kumimoji="1" lang="zh-CN" altLang="en-US" sz="900" smtClean="0">
                <a:solidFill>
                  <a:srgbClr val="000000"/>
                </a:solidFill>
                <a:latin typeface="微软雅黑" panose="020B0503020204020204" pitchFamily="34" charset="-122"/>
                <a:ea typeface="微软雅黑" panose="020B0503020204020204" pitchFamily="34" charset="-122"/>
              </a:rPr>
              <a:t>数据分类模块基于多尺度窗口滑动方式提取时序数据特征，构建特征向量，获取数据的分类模型。</a:t>
            </a:r>
            <a:endParaRPr kumimoji="1" lang="en-US" altLang="zh-CN" sz="900" smtClean="0">
              <a:solidFill>
                <a:srgbClr val="000000"/>
              </a:solidFill>
              <a:latin typeface="微软雅黑" panose="020B0503020204020204" pitchFamily="34" charset="-122"/>
              <a:ea typeface="微软雅黑" panose="020B0503020204020204" pitchFamily="34" charset="-122"/>
            </a:endParaRPr>
          </a:p>
          <a:p>
            <a:pPr>
              <a:lnSpc>
                <a:spcPct val="150000"/>
              </a:lnSpc>
            </a:pPr>
            <a:endParaRPr kumimoji="1" lang="en-US" altLang="zh-CN" sz="900">
              <a:solidFill>
                <a:srgbClr val="000000"/>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n"/>
            </a:pPr>
            <a:r>
              <a:rPr kumimoji="1" lang="zh-CN" altLang="en-US" sz="900" b="1" smtClean="0">
                <a:solidFill>
                  <a:srgbClr val="000000"/>
                </a:solidFill>
                <a:latin typeface="微软雅黑" panose="020B0503020204020204" pitchFamily="34" charset="-122"/>
                <a:ea typeface="微软雅黑" panose="020B0503020204020204" pitchFamily="34" charset="-122"/>
              </a:rPr>
              <a:t>数据预测：</a:t>
            </a:r>
            <a:endParaRPr kumimoji="1" lang="en-US" altLang="zh-CN" sz="900" b="1" smtClean="0">
              <a:solidFill>
                <a:srgbClr val="000000"/>
              </a:solidFill>
              <a:latin typeface="微软雅黑" panose="020B0503020204020204" pitchFamily="34" charset="-122"/>
              <a:ea typeface="微软雅黑" panose="020B0503020204020204" pitchFamily="34" charset="-122"/>
            </a:endParaRPr>
          </a:p>
          <a:p>
            <a:pPr>
              <a:lnSpc>
                <a:spcPct val="150000"/>
              </a:lnSpc>
            </a:pPr>
            <a:r>
              <a:rPr kumimoji="1" lang="en-US" altLang="zh-CN" sz="900" smtClean="0">
                <a:solidFill>
                  <a:srgbClr val="000000"/>
                </a:solidFill>
                <a:latin typeface="微软雅黑" panose="020B0503020204020204" pitchFamily="34" charset="-122"/>
                <a:ea typeface="微软雅黑" panose="020B0503020204020204" pitchFamily="34" charset="-122"/>
              </a:rPr>
              <a:t>    </a:t>
            </a:r>
            <a:r>
              <a:rPr kumimoji="1" lang="zh-CN" altLang="en-US" sz="900" smtClean="0">
                <a:solidFill>
                  <a:srgbClr val="000000"/>
                </a:solidFill>
                <a:latin typeface="微软雅黑" panose="020B0503020204020204" pitchFamily="34" charset="-122"/>
                <a:ea typeface="微软雅黑" panose="020B0503020204020204" pitchFamily="34" charset="-122"/>
              </a:rPr>
              <a:t>数据预测模块根据数据的类别适配相应的预测算法，得到最终的预测结果</a:t>
            </a:r>
            <a:endParaRPr kumimoji="1" lang="en-US" altLang="zh-CN" sz="900" dirty="0">
              <a:solidFill>
                <a:srgbClr val="000000"/>
              </a:solidFill>
              <a:latin typeface="微软雅黑" panose="020B0503020204020204" pitchFamily="34" charset="-122"/>
              <a:ea typeface="微软雅黑" panose="020B0503020204020204" pitchFamily="34" charset="-122"/>
            </a:endParaRPr>
          </a:p>
        </p:txBody>
      </p:sp>
      <p:pic>
        <p:nvPicPr>
          <p:cNvPr id="41" name="图片 40"/>
          <p:cNvPicPr/>
          <p:nvPr/>
        </p:nvPicPr>
        <p:blipFill>
          <a:blip r:embed="rId3"/>
          <a:stretch>
            <a:fillRect/>
          </a:stretch>
        </p:blipFill>
        <p:spPr>
          <a:xfrm>
            <a:off x="5895866" y="2900692"/>
            <a:ext cx="2920718" cy="1617417"/>
          </a:xfrm>
          <a:prstGeom prst="rect">
            <a:avLst/>
          </a:prstGeom>
        </p:spPr>
      </p:pic>
    </p:spTree>
  </p:cSld>
  <p:clrMapOvr>
    <a:masterClrMapping/>
  </p:clrMapOvr>
  <p:transition spd="slow" advTm="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异常检测</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
        <p:nvSpPr>
          <p:cNvPr id="3" name="内容占位符 2"/>
          <p:cNvSpPr txBox="1"/>
          <p:nvPr/>
        </p:nvSpPr>
        <p:spPr>
          <a:xfrm>
            <a:off x="35049" y="404357"/>
            <a:ext cx="7578291" cy="272900"/>
          </a:xfrm>
          <a:prstGeom prst="rect">
            <a:avLst/>
          </a:prstGeom>
        </p:spPr>
        <p:txBody>
          <a:bodyPr>
            <a:no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defTabSz="671830" eaLnBrk="0" fontAlgn="base" hangingPunct="0">
              <a:lnSpc>
                <a:spcPct val="140000"/>
              </a:lnSpc>
              <a:spcBef>
                <a:spcPct val="0"/>
              </a:spcBef>
              <a:spcAft>
                <a:spcPct val="0"/>
              </a:spcAft>
              <a:buFont typeface="Arial" panose="020B0604020202020204" pitchFamily="34" charset="0"/>
              <a:buNone/>
              <a:defRPr/>
            </a:pPr>
            <a:r>
              <a:rPr lang="zh-CN" altLang="en-US" sz="1600" b="1" kern="0" dirty="0" smtClean="0">
                <a:solidFill>
                  <a:srgbClr val="000000"/>
                </a:solidFill>
                <a:latin typeface="Arial" panose="020B0604020202020204"/>
                <a:ea typeface="宋体" panose="02010600030101010101" pitchFamily="2" charset="-122"/>
              </a:rPr>
              <a:t>应用场景：</a:t>
            </a:r>
            <a:r>
              <a:rPr lang="zh-CN" altLang="en-US" sz="1600" kern="0" dirty="0" smtClean="0">
                <a:solidFill>
                  <a:srgbClr val="000000"/>
                </a:solidFill>
                <a:latin typeface="Arial" panose="020B0604020202020204"/>
                <a:ea typeface="宋体" panose="02010600030101010101" pitchFamily="2" charset="-122"/>
              </a:rPr>
              <a:t>大规模时序数据的异常自动检测，可以实现陡升陡降、周期异常、增长异常、波动加剧等异常的检测</a:t>
            </a:r>
            <a:endParaRPr lang="en-US" altLang="zh-CN" sz="1600" kern="0" dirty="0" smtClean="0">
              <a:solidFill>
                <a:srgbClr val="000000"/>
              </a:solidFill>
              <a:latin typeface="Arial" panose="020B0604020202020204"/>
              <a:ea typeface="宋体" panose="02010600030101010101" pitchFamily="2" charset="-122"/>
            </a:endParaRPr>
          </a:p>
        </p:txBody>
      </p:sp>
      <p:sp>
        <p:nvSpPr>
          <p:cNvPr id="4" name="文本框 3"/>
          <p:cNvSpPr txBox="1"/>
          <p:nvPr/>
        </p:nvSpPr>
        <p:spPr>
          <a:xfrm>
            <a:off x="64815" y="1125424"/>
            <a:ext cx="1674772" cy="338554"/>
          </a:xfrm>
          <a:prstGeom prst="rect">
            <a:avLst/>
          </a:prstGeom>
          <a:noFill/>
        </p:spPr>
        <p:txBody>
          <a:bodyPr wrap="square" rtlCol="0">
            <a:spAutoFit/>
          </a:bodyPr>
          <a:lstStyle/>
          <a:p>
            <a:r>
              <a:rPr lang="zh-CN" altLang="en-US" sz="1600" b="1" dirty="0" smtClean="0">
                <a:solidFill>
                  <a:prstClr val="black"/>
                </a:solidFill>
              </a:rPr>
              <a:t>总体方案：</a:t>
            </a:r>
            <a:endParaRPr lang="en-US" altLang="zh-CN" sz="1600" dirty="0">
              <a:solidFill>
                <a:prstClr val="black"/>
              </a:solidFill>
            </a:endParaRPr>
          </a:p>
        </p:txBody>
      </p:sp>
      <p:pic>
        <p:nvPicPr>
          <p:cNvPr id="5" name="图片 4"/>
          <p:cNvPicPr>
            <a:picLocks noChangeAspect="1"/>
          </p:cNvPicPr>
          <p:nvPr/>
        </p:nvPicPr>
        <p:blipFill>
          <a:blip r:embed="rId1"/>
          <a:stretch>
            <a:fillRect/>
          </a:stretch>
        </p:blipFill>
        <p:spPr>
          <a:xfrm>
            <a:off x="5714581" y="1195119"/>
            <a:ext cx="2538858" cy="830632"/>
          </a:xfrm>
          <a:prstGeom prst="rect">
            <a:avLst/>
          </a:prstGeom>
        </p:spPr>
      </p:pic>
      <p:pic>
        <p:nvPicPr>
          <p:cNvPr id="6" name="图片 5"/>
          <p:cNvPicPr>
            <a:picLocks noChangeAspect="1"/>
          </p:cNvPicPr>
          <p:nvPr/>
        </p:nvPicPr>
        <p:blipFill>
          <a:blip r:embed="rId2"/>
          <a:stretch>
            <a:fillRect/>
          </a:stretch>
        </p:blipFill>
        <p:spPr>
          <a:xfrm>
            <a:off x="5714583" y="2516185"/>
            <a:ext cx="2538856" cy="831972"/>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19" y="4001500"/>
            <a:ext cx="2557537" cy="836742"/>
          </a:xfrm>
          <a:prstGeom prst="rect">
            <a:avLst/>
          </a:prstGeom>
        </p:spPr>
      </p:pic>
      <p:sp>
        <p:nvSpPr>
          <p:cNvPr id="8" name="文本框 7"/>
          <p:cNvSpPr txBox="1"/>
          <p:nvPr/>
        </p:nvSpPr>
        <p:spPr>
          <a:xfrm>
            <a:off x="5652120" y="877111"/>
            <a:ext cx="2880320" cy="261610"/>
          </a:xfrm>
          <a:prstGeom prst="rect">
            <a:avLst/>
          </a:prstGeom>
          <a:noFill/>
        </p:spPr>
        <p:txBody>
          <a:bodyPr wrap="square" rtlCol="0">
            <a:spAutoFit/>
          </a:bodyPr>
          <a:lstStyle/>
          <a:p>
            <a:r>
              <a:rPr lang="en-US" altLang="zh-CN" sz="1100" dirty="0" smtClean="0">
                <a:latin typeface="Times New Roman" panose="02020603050405020304" pitchFamily="18" charset="0"/>
                <a:cs typeface="Times New Roman" panose="02020603050405020304" pitchFamily="18" charset="0"/>
              </a:rPr>
              <a:t>Spike</a:t>
            </a:r>
            <a:r>
              <a:rPr lang="zh-CN" altLang="en-US" sz="1100" dirty="0" smtClean="0">
                <a:latin typeface="Times New Roman" panose="02020603050405020304" pitchFamily="18" charset="0"/>
                <a:cs typeface="Times New Roman" panose="02020603050405020304" pitchFamily="18" charset="0"/>
              </a:rPr>
              <a:t>：</a:t>
            </a:r>
            <a:r>
              <a:rPr lang="en-US" altLang="zh-CN" sz="1100" dirty="0" smtClean="0">
                <a:latin typeface="Times New Roman" panose="02020603050405020304" pitchFamily="18" charset="0"/>
                <a:cs typeface="Times New Roman" panose="02020603050405020304" pitchFamily="18" charset="0"/>
              </a:rPr>
              <a:t>diff</a:t>
            </a:r>
            <a:r>
              <a:rPr lang="zh-CN" altLang="en-US" sz="1100" dirty="0" smtClean="0">
                <a:latin typeface="Times New Roman" panose="02020603050405020304" pitchFamily="18" charset="0"/>
                <a:cs typeface="Times New Roman" panose="02020603050405020304" pitchFamily="18" charset="0"/>
              </a:rPr>
              <a:t>  </a:t>
            </a:r>
            <a:r>
              <a:rPr lang="en-US" altLang="zh-CN" sz="1100" dirty="0" smtClean="0">
                <a:latin typeface="Times New Roman" panose="02020603050405020304" pitchFamily="18" charset="0"/>
                <a:cs typeface="Times New Roman" panose="02020603050405020304" pitchFamily="18" charset="0"/>
              </a:rPr>
              <a:t>-&gt;  boxplot </a:t>
            </a:r>
            <a:r>
              <a:rPr lang="en-US" altLang="zh-CN" sz="1100" dirty="0">
                <a:latin typeface="Times New Roman" panose="02020603050405020304" pitchFamily="18" charset="0"/>
                <a:cs typeface="Times New Roman" panose="02020603050405020304" pitchFamily="18" charset="0"/>
              </a:rPr>
              <a:t>/</a:t>
            </a:r>
            <a:r>
              <a:rPr lang="en-US" altLang="zh-CN" sz="1100" dirty="0" smtClean="0">
                <a:latin typeface="Times New Roman" panose="02020603050405020304" pitchFamily="18" charset="0"/>
                <a:cs typeface="Times New Roman" panose="02020603050405020304" pitchFamily="18" charset="0"/>
              </a:rPr>
              <a:t>3</a:t>
            </a:r>
            <a:r>
              <a:rPr lang="el-GR" altLang="zh-CN" sz="1100" dirty="0" smtClean="0"/>
              <a:t>σ</a:t>
            </a:r>
            <a:r>
              <a:rPr lang="en-US" altLang="zh-CN" sz="1100" dirty="0" smtClean="0"/>
              <a:t>  -&gt;  threshold</a:t>
            </a:r>
            <a:endParaRPr lang="zh-CN" altLang="en-US" sz="11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652119" y="2221130"/>
            <a:ext cx="3491881" cy="261610"/>
          </a:xfrm>
          <a:prstGeom prst="rect">
            <a:avLst/>
          </a:prstGeom>
          <a:noFill/>
        </p:spPr>
        <p:txBody>
          <a:bodyPr wrap="square" rtlCol="0">
            <a:spAutoFit/>
          </a:bodyPr>
          <a:lstStyle/>
          <a:p>
            <a:r>
              <a:rPr lang="en-US" altLang="zh-CN" sz="1100" dirty="0" smtClean="0">
                <a:latin typeface="Times New Roman" panose="02020603050405020304" pitchFamily="18" charset="0"/>
                <a:cs typeface="Times New Roman" panose="02020603050405020304" pitchFamily="18" charset="0"/>
              </a:rPr>
              <a:t>Seasonal</a:t>
            </a:r>
            <a:r>
              <a:rPr lang="zh-CN" altLang="en-US" sz="1100" dirty="0" smtClean="0">
                <a:latin typeface="Times New Roman" panose="02020603050405020304" pitchFamily="18" charset="0"/>
                <a:cs typeface="Times New Roman" panose="02020603050405020304" pitchFamily="18" charset="0"/>
              </a:rPr>
              <a:t>：</a:t>
            </a:r>
            <a:r>
              <a:rPr lang="en-US" altLang="zh-CN" sz="1100" dirty="0" smtClean="0">
                <a:latin typeface="Times New Roman" panose="02020603050405020304" pitchFamily="18" charset="0"/>
                <a:cs typeface="Times New Roman" panose="02020603050405020304" pitchFamily="18" charset="0"/>
              </a:rPr>
              <a:t>mean filter -&gt; remove season -&gt; spike detector </a:t>
            </a:r>
            <a:endParaRPr lang="zh-CN" altLang="en-US" sz="11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5652119" y="3543536"/>
            <a:ext cx="2988657" cy="430887"/>
          </a:xfrm>
          <a:prstGeom prst="rect">
            <a:avLst/>
          </a:prstGeom>
          <a:noFill/>
        </p:spPr>
        <p:txBody>
          <a:bodyPr wrap="square" rtlCol="0">
            <a:spAutoFit/>
          </a:bodyPr>
          <a:lstStyle/>
          <a:p>
            <a:r>
              <a:rPr lang="en-US" altLang="zh-CN" sz="1100" dirty="0" smtClean="0">
                <a:latin typeface="Times New Roman" panose="02020603050405020304" pitchFamily="18" charset="0"/>
                <a:cs typeface="Times New Roman" panose="02020603050405020304" pitchFamily="18" charset="0"/>
              </a:rPr>
              <a:t>Increase</a:t>
            </a:r>
            <a:r>
              <a:rPr lang="zh-CN" altLang="en-US" sz="1100" dirty="0" smtClean="0">
                <a:latin typeface="Times New Roman" panose="02020603050405020304" pitchFamily="18" charset="0"/>
                <a:cs typeface="Times New Roman" panose="02020603050405020304" pitchFamily="18" charset="0"/>
              </a:rPr>
              <a:t>：</a:t>
            </a:r>
            <a:r>
              <a:rPr lang="en-US" altLang="zh-CN" sz="1100" dirty="0" smtClean="0">
                <a:latin typeface="Times New Roman" panose="02020603050405020304" pitchFamily="18" charset="0"/>
                <a:cs typeface="Times New Roman" panose="02020603050405020304" pitchFamily="18" charset="0"/>
              </a:rPr>
              <a:t>remove spike -&gt; mean </a:t>
            </a:r>
            <a:r>
              <a:rPr lang="en-US" altLang="zh-CN" sz="1100" dirty="0" err="1" smtClean="0">
                <a:latin typeface="Times New Roman" panose="02020603050405020304" pitchFamily="18" charset="0"/>
                <a:cs typeface="Times New Roman" panose="02020603050405020304" pitchFamily="18" charset="0"/>
              </a:rPr>
              <a:t>filetr</a:t>
            </a:r>
            <a:r>
              <a:rPr lang="en-US" altLang="zh-CN" sz="1100" dirty="0" smtClean="0">
                <a:latin typeface="Times New Roman" panose="02020603050405020304" pitchFamily="18" charset="0"/>
                <a:cs typeface="Times New Roman" panose="02020603050405020304" pitchFamily="18" charset="0"/>
              </a:rPr>
              <a:t>-&gt; normalization -&gt; increase rate/lean rate</a:t>
            </a:r>
            <a:endParaRPr lang="zh-CN" altLang="en-US" sz="1100" dirty="0">
              <a:latin typeface="Times New Roman" panose="02020603050405020304" pitchFamily="18" charset="0"/>
              <a:cs typeface="Times New Roman" panose="02020603050405020304" pitchFamily="18" charset="0"/>
            </a:endParaRPr>
          </a:p>
        </p:txBody>
      </p:sp>
      <p:sp>
        <p:nvSpPr>
          <p:cNvPr id="11" name="右箭头 10"/>
          <p:cNvSpPr/>
          <p:nvPr/>
        </p:nvSpPr>
        <p:spPr>
          <a:xfrm>
            <a:off x="5075898" y="2995811"/>
            <a:ext cx="395530" cy="158991"/>
          </a:xfrm>
          <a:prstGeom prst="rightArrow">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1146253" y="1720017"/>
            <a:ext cx="3702518" cy="2142122"/>
          </a:xfrm>
          <a:prstGeom prst="rect">
            <a:avLst/>
          </a:prstGeom>
        </p:spPr>
      </p:pic>
      <p:pic>
        <p:nvPicPr>
          <p:cNvPr id="13" name="图片 12"/>
          <p:cNvPicPr>
            <a:picLocks noChangeAspect="1"/>
          </p:cNvPicPr>
          <p:nvPr/>
        </p:nvPicPr>
        <p:blipFill>
          <a:blip r:embed="rId5"/>
          <a:stretch>
            <a:fillRect/>
          </a:stretch>
        </p:blipFill>
        <p:spPr>
          <a:xfrm>
            <a:off x="87479" y="1937130"/>
            <a:ext cx="1169735" cy="325156"/>
          </a:xfrm>
          <a:prstGeom prst="rect">
            <a:avLst/>
          </a:prstGeom>
        </p:spPr>
      </p:pic>
      <p:pic>
        <p:nvPicPr>
          <p:cNvPr id="14" name="图片 13"/>
          <p:cNvPicPr>
            <a:picLocks noChangeAspect="1"/>
          </p:cNvPicPr>
          <p:nvPr/>
        </p:nvPicPr>
        <p:blipFill>
          <a:blip r:embed="rId6"/>
          <a:stretch>
            <a:fillRect/>
          </a:stretch>
        </p:blipFill>
        <p:spPr>
          <a:xfrm>
            <a:off x="90807" y="2649620"/>
            <a:ext cx="1160427" cy="353743"/>
          </a:xfrm>
          <a:prstGeom prst="rect">
            <a:avLst/>
          </a:prstGeom>
        </p:spPr>
      </p:pic>
      <p:sp>
        <p:nvSpPr>
          <p:cNvPr id="15" name="文本框 14"/>
          <p:cNvSpPr txBox="1"/>
          <p:nvPr/>
        </p:nvSpPr>
        <p:spPr>
          <a:xfrm>
            <a:off x="41300" y="1714742"/>
            <a:ext cx="1209933" cy="246221"/>
          </a:xfrm>
          <a:prstGeom prst="rect">
            <a:avLst/>
          </a:prstGeom>
          <a:noFill/>
        </p:spPr>
        <p:txBody>
          <a:bodyPr wrap="square" rtlCol="0">
            <a:spAutoFit/>
          </a:bodyPr>
          <a:lstStyle/>
          <a:p>
            <a:r>
              <a:rPr lang="en-US" altLang="zh-CN" sz="1000" dirty="0" smtClean="0">
                <a:latin typeface="Times New Roman" panose="02020603050405020304" pitchFamily="18" charset="0"/>
                <a:cs typeface="Times New Roman" panose="02020603050405020304" pitchFamily="18" charset="0"/>
              </a:rPr>
              <a:t>Seasonal  data</a:t>
            </a:r>
            <a:endParaRPr lang="zh-CN" altLang="en-US" sz="1000"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31676" y="2427917"/>
            <a:ext cx="1443980" cy="246221"/>
          </a:xfrm>
          <a:prstGeom prst="rect">
            <a:avLst/>
          </a:prstGeom>
          <a:noFill/>
        </p:spPr>
        <p:txBody>
          <a:bodyPr wrap="square" rtlCol="0">
            <a:spAutoFit/>
          </a:bodyPr>
          <a:lstStyle/>
          <a:p>
            <a:r>
              <a:rPr lang="en-US" altLang="zh-CN" sz="1000" dirty="0" smtClean="0">
                <a:latin typeface="Times New Roman" panose="02020603050405020304" pitchFamily="18" charset="0"/>
                <a:cs typeface="Times New Roman" panose="02020603050405020304" pitchFamily="18" charset="0"/>
              </a:rPr>
              <a:t>Non-seasonal  data</a:t>
            </a:r>
            <a:endParaRPr lang="zh-CN" altLang="en-US" sz="1000" dirty="0">
              <a:latin typeface="Times New Roman" panose="02020603050405020304" pitchFamily="18" charset="0"/>
              <a:cs typeface="Times New Roman" panose="02020603050405020304" pitchFamily="18" charset="0"/>
            </a:endParaRPr>
          </a:p>
        </p:txBody>
      </p:sp>
      <p:sp>
        <p:nvSpPr>
          <p:cNvPr id="17" name="左箭头 16"/>
          <p:cNvSpPr/>
          <p:nvPr/>
        </p:nvSpPr>
        <p:spPr>
          <a:xfrm>
            <a:off x="1811519" y="2433998"/>
            <a:ext cx="141355" cy="775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系统</a:t>
            </a: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亚健康根因诊断</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pic>
        <p:nvPicPr>
          <p:cNvPr id="3" name="内容占位符 6"/>
          <p:cNvPicPr>
            <a:picLocks noChangeAspect="1"/>
          </p:cNvPicPr>
          <p:nvPr/>
        </p:nvPicPr>
        <p:blipFill>
          <a:blip r:embed="rId1"/>
          <a:stretch>
            <a:fillRect/>
          </a:stretch>
        </p:blipFill>
        <p:spPr>
          <a:xfrm>
            <a:off x="546880" y="1219905"/>
            <a:ext cx="2538134" cy="2514302"/>
          </a:xfrm>
          <a:prstGeom prst="rect">
            <a:avLst/>
          </a:prstGeom>
        </p:spPr>
      </p:pic>
      <p:sp>
        <p:nvSpPr>
          <p:cNvPr id="4" name="矩形 3"/>
          <p:cNvSpPr/>
          <p:nvPr/>
        </p:nvSpPr>
        <p:spPr>
          <a:xfrm>
            <a:off x="968459" y="2742378"/>
            <a:ext cx="1011253" cy="991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99593" y="1291177"/>
            <a:ext cx="864096" cy="8772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7"/>
          <p:cNvSpPr/>
          <p:nvPr/>
        </p:nvSpPr>
        <p:spPr bwMode="auto">
          <a:xfrm>
            <a:off x="7597621" y="956861"/>
            <a:ext cx="1302285" cy="258741"/>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algn="ctr" defTabSz="802005" fontAlgn="base">
              <a:spcBef>
                <a:spcPct val="0"/>
              </a:spcBef>
              <a:spcAft>
                <a:spcPct val="0"/>
              </a:spcAft>
            </a:pPr>
            <a:r>
              <a:rPr lang="en-US" altLang="zh-CN" sz="1000" b="1" dirty="0">
                <a:latin typeface="微软雅黑" panose="020B0503020204020204" pitchFamily="34" charset="-122"/>
                <a:ea typeface="微软雅黑" panose="020B0503020204020204" pitchFamily="34" charset="-122"/>
              </a:rPr>
              <a:t>IO</a:t>
            </a:r>
            <a:r>
              <a:rPr lang="zh-CN" altLang="en-US" sz="1000" b="1" dirty="0">
                <a:latin typeface="微软雅黑" panose="020B0503020204020204" pitchFamily="34" charset="-122"/>
                <a:ea typeface="微软雅黑" panose="020B0503020204020204" pitchFamily="34" charset="-122"/>
              </a:rPr>
              <a:t>异常</a:t>
            </a:r>
            <a:endParaRPr lang="zh-CN" altLang="en-US" sz="1000" b="1" dirty="0">
              <a:latin typeface="微软雅黑" panose="020B0503020204020204" pitchFamily="34" charset="-122"/>
              <a:ea typeface="微软雅黑" panose="020B0503020204020204" pitchFamily="34" charset="-122"/>
            </a:endParaRPr>
          </a:p>
        </p:txBody>
      </p:sp>
      <p:sp>
        <p:nvSpPr>
          <p:cNvPr id="7" name="菱形 6"/>
          <p:cNvSpPr/>
          <p:nvPr/>
        </p:nvSpPr>
        <p:spPr>
          <a:xfrm>
            <a:off x="7597622" y="1473100"/>
            <a:ext cx="1302284" cy="296383"/>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种类</a:t>
            </a:r>
            <a:endParaRPr lang="zh-CN" altLang="en-US" sz="1000" dirty="0">
              <a:solidFill>
                <a:schemeClr val="tx1"/>
              </a:solidFill>
            </a:endParaRPr>
          </a:p>
        </p:txBody>
      </p:sp>
      <p:sp>
        <p:nvSpPr>
          <p:cNvPr id="8" name="圆角矩形 7"/>
          <p:cNvSpPr/>
          <p:nvPr/>
        </p:nvSpPr>
        <p:spPr bwMode="auto">
          <a:xfrm>
            <a:off x="7293089" y="1918732"/>
            <a:ext cx="828508" cy="42900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algn="ctr" defTabSz="802005" fontAlgn="base">
              <a:spcBef>
                <a:spcPct val="0"/>
              </a:spcBef>
              <a:spcAft>
                <a:spcPct val="0"/>
              </a:spcAft>
            </a:pPr>
            <a:r>
              <a:rPr lang="zh-CN" altLang="en-US" sz="1000" b="1" dirty="0">
                <a:latin typeface="微软雅黑" panose="020B0503020204020204" pitchFamily="34" charset="-122"/>
                <a:ea typeface="微软雅黑" panose="020B0503020204020204" pitchFamily="34" charset="-122"/>
              </a:rPr>
              <a:t>查询行扫描异常</a:t>
            </a:r>
            <a:endParaRPr lang="zh-CN" altLang="en-US" sz="1000" b="1" dirty="0">
              <a:latin typeface="微软雅黑" panose="020B0503020204020204" pitchFamily="34" charset="-122"/>
              <a:ea typeface="微软雅黑" panose="020B0503020204020204" pitchFamily="34" charset="-122"/>
            </a:endParaRPr>
          </a:p>
        </p:txBody>
      </p:sp>
      <p:sp>
        <p:nvSpPr>
          <p:cNvPr id="9" name="圆角矩形 7"/>
          <p:cNvSpPr/>
          <p:nvPr/>
        </p:nvSpPr>
        <p:spPr bwMode="auto">
          <a:xfrm>
            <a:off x="7606948" y="3121223"/>
            <a:ext cx="1094773" cy="258741"/>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algn="ctr" defTabSz="802005" fontAlgn="base">
              <a:spcBef>
                <a:spcPct val="0"/>
              </a:spcBef>
              <a:spcAft>
                <a:spcPct val="0"/>
              </a:spcAft>
            </a:pPr>
            <a:r>
              <a:rPr lang="zh-CN" altLang="en-US" sz="1000" b="1" dirty="0">
                <a:latin typeface="微软雅黑" panose="020B0503020204020204" pitchFamily="34" charset="-122"/>
                <a:ea typeface="微软雅黑" panose="020B0503020204020204" pitchFamily="34" charset="-122"/>
              </a:rPr>
              <a:t>查询调用量异常</a:t>
            </a:r>
            <a:endParaRPr lang="zh-CN" altLang="en-US" sz="1000" b="1" dirty="0">
              <a:latin typeface="微软雅黑" panose="020B0503020204020204" pitchFamily="34" charset="-122"/>
              <a:ea typeface="微软雅黑" panose="020B0503020204020204" pitchFamily="34" charset="-122"/>
            </a:endParaRPr>
          </a:p>
        </p:txBody>
      </p:sp>
      <p:sp>
        <p:nvSpPr>
          <p:cNvPr id="10" name="菱形 9"/>
          <p:cNvSpPr/>
          <p:nvPr/>
        </p:nvSpPr>
        <p:spPr>
          <a:xfrm>
            <a:off x="7293090" y="2520386"/>
            <a:ext cx="828508" cy="34046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种类</a:t>
            </a:r>
            <a:endParaRPr lang="zh-CN" altLang="en-US" sz="1000" dirty="0">
              <a:solidFill>
                <a:schemeClr val="tx1"/>
              </a:solidFill>
            </a:endParaRPr>
          </a:p>
        </p:txBody>
      </p:sp>
      <p:cxnSp>
        <p:nvCxnSpPr>
          <p:cNvPr id="11" name="直接箭头连接符 10"/>
          <p:cNvCxnSpPr>
            <a:stCxn id="6" idx="2"/>
            <a:endCxn id="7" idx="0"/>
          </p:cNvCxnSpPr>
          <p:nvPr/>
        </p:nvCxnSpPr>
        <p:spPr>
          <a:xfrm>
            <a:off x="8248764" y="1215602"/>
            <a:ext cx="0" cy="257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7" idx="2"/>
            <a:endCxn id="8" idx="0"/>
          </p:cNvCxnSpPr>
          <p:nvPr/>
        </p:nvCxnSpPr>
        <p:spPr>
          <a:xfrm flipH="1">
            <a:off x="7707343" y="1769483"/>
            <a:ext cx="541421" cy="149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8" idx="2"/>
            <a:endCxn id="10" idx="0"/>
          </p:cNvCxnSpPr>
          <p:nvPr/>
        </p:nvCxnSpPr>
        <p:spPr>
          <a:xfrm>
            <a:off x="7707343" y="2347732"/>
            <a:ext cx="1" cy="172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0" idx="2"/>
            <a:endCxn id="9" idx="0"/>
          </p:cNvCxnSpPr>
          <p:nvPr/>
        </p:nvCxnSpPr>
        <p:spPr>
          <a:xfrm>
            <a:off x="7707344" y="2860855"/>
            <a:ext cx="446991" cy="260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菱形 14"/>
          <p:cNvSpPr/>
          <p:nvPr/>
        </p:nvSpPr>
        <p:spPr>
          <a:xfrm>
            <a:off x="7685480" y="3607536"/>
            <a:ext cx="949679" cy="370681"/>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种类</a:t>
            </a:r>
            <a:endParaRPr lang="zh-CN" altLang="en-US" sz="1000" dirty="0">
              <a:solidFill>
                <a:schemeClr val="tx1"/>
              </a:solidFill>
            </a:endParaRPr>
          </a:p>
        </p:txBody>
      </p:sp>
      <p:cxnSp>
        <p:nvCxnSpPr>
          <p:cNvPr id="16" name="直接箭头连接符 15"/>
          <p:cNvCxnSpPr>
            <a:stCxn id="9" idx="2"/>
            <a:endCxn id="15" idx="0"/>
          </p:cNvCxnSpPr>
          <p:nvPr/>
        </p:nvCxnSpPr>
        <p:spPr>
          <a:xfrm>
            <a:off x="8154335" y="3379964"/>
            <a:ext cx="5985" cy="227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圆角矩形 7"/>
          <p:cNvSpPr/>
          <p:nvPr/>
        </p:nvSpPr>
        <p:spPr bwMode="auto">
          <a:xfrm>
            <a:off x="7524328" y="4214164"/>
            <a:ext cx="1183554" cy="258741"/>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algn="ctr" defTabSz="802005" fontAlgn="base">
              <a:spcBef>
                <a:spcPct val="0"/>
              </a:spcBef>
              <a:spcAft>
                <a:spcPct val="0"/>
              </a:spcAft>
            </a:pPr>
            <a:r>
              <a:rPr lang="zh-CN" altLang="en-US" sz="1000" b="1" dirty="0">
                <a:latin typeface="微软雅黑" panose="020B0503020204020204" pitchFamily="34" charset="-122"/>
                <a:ea typeface="微软雅黑" panose="020B0503020204020204" pitchFamily="34" charset="-122"/>
              </a:rPr>
              <a:t>出现大扫描</a:t>
            </a:r>
            <a:endParaRPr lang="zh-CN" altLang="en-US" sz="1000" b="1" dirty="0">
              <a:latin typeface="微软雅黑" panose="020B0503020204020204" pitchFamily="34" charset="-122"/>
              <a:ea typeface="微软雅黑" panose="020B0503020204020204" pitchFamily="34" charset="-122"/>
            </a:endParaRPr>
          </a:p>
        </p:txBody>
      </p:sp>
      <p:cxnSp>
        <p:nvCxnSpPr>
          <p:cNvPr id="18" name="直接箭头连接符 17"/>
          <p:cNvCxnSpPr>
            <a:stCxn id="15" idx="2"/>
            <a:endCxn id="17" idx="0"/>
          </p:cNvCxnSpPr>
          <p:nvPr/>
        </p:nvCxnSpPr>
        <p:spPr>
          <a:xfrm flipH="1">
            <a:off x="8116105" y="3978217"/>
            <a:ext cx="44215" cy="235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7" idx="2"/>
            <a:endCxn id="20" idx="0"/>
          </p:cNvCxnSpPr>
          <p:nvPr/>
        </p:nvCxnSpPr>
        <p:spPr>
          <a:xfrm>
            <a:off x="8248764" y="1769483"/>
            <a:ext cx="452957" cy="234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圆角矩形 7"/>
          <p:cNvSpPr/>
          <p:nvPr/>
        </p:nvSpPr>
        <p:spPr bwMode="auto">
          <a:xfrm>
            <a:off x="8416294" y="2003861"/>
            <a:ext cx="570853" cy="258741"/>
          </a:xfrm>
          <a:prstGeom prst="roundRect">
            <a:avLst/>
          </a:prstGeom>
          <a:noFill/>
          <a:ln w="9525" cap="flat" cmpd="sng" algn="ctr">
            <a:solidFill>
              <a:schemeClr val="tx1"/>
            </a:solidFill>
            <a:prstDash val="sysDash"/>
            <a:round/>
            <a:headEnd type="none" w="med" len="med"/>
            <a:tailEnd type="none" w="med" len="med"/>
          </a:ln>
          <a:effectLst/>
        </p:spPr>
        <p:txBody>
          <a:bodyPr vert="horz" wrap="square" lIns="79200" tIns="39600" rIns="79200" bIns="39600" numCol="1" rtlCol="0" anchor="t" anchorCtr="0" compatLnSpc="1">
            <a:spAutoFit/>
          </a:bodyPr>
          <a:lstStyle/>
          <a:p>
            <a:pPr algn="ctr" defTabSz="802005" fontAlgn="base">
              <a:spcBef>
                <a:spcPct val="0"/>
              </a:spcBef>
              <a:spcAft>
                <a:spcPct val="0"/>
              </a:spcAft>
            </a:pPr>
            <a:endParaRPr lang="zh-CN" altLang="en-US" sz="1000" b="1" dirty="0">
              <a:latin typeface="微软雅黑" panose="020B0503020204020204" pitchFamily="34" charset="-122"/>
              <a:ea typeface="微软雅黑" panose="020B0503020204020204" pitchFamily="34" charset="-122"/>
            </a:endParaRPr>
          </a:p>
        </p:txBody>
      </p:sp>
      <p:cxnSp>
        <p:nvCxnSpPr>
          <p:cNvPr id="21" name="直接箭头连接符 20"/>
          <p:cNvCxnSpPr>
            <a:stCxn id="10" idx="2"/>
            <a:endCxn id="22" idx="0"/>
          </p:cNvCxnSpPr>
          <p:nvPr/>
        </p:nvCxnSpPr>
        <p:spPr>
          <a:xfrm flipH="1">
            <a:off x="7080420" y="2860855"/>
            <a:ext cx="626924" cy="259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圆角矩形 7"/>
          <p:cNvSpPr/>
          <p:nvPr/>
        </p:nvSpPr>
        <p:spPr bwMode="auto">
          <a:xfrm>
            <a:off x="6751704" y="3120099"/>
            <a:ext cx="657431" cy="258741"/>
          </a:xfrm>
          <a:prstGeom prst="roundRect">
            <a:avLst/>
          </a:prstGeom>
          <a:noFill/>
          <a:ln w="9525" cap="flat" cmpd="sng" algn="ctr">
            <a:solidFill>
              <a:schemeClr val="tx1"/>
            </a:solidFill>
            <a:prstDash val="sysDash"/>
            <a:round/>
            <a:headEnd type="none" w="med" len="med"/>
            <a:tailEnd type="none" w="med" len="med"/>
          </a:ln>
          <a:effectLst/>
        </p:spPr>
        <p:txBody>
          <a:bodyPr vert="horz" wrap="square" lIns="79200" tIns="39600" rIns="79200" bIns="39600" numCol="1" rtlCol="0" anchor="t" anchorCtr="0" compatLnSpc="1">
            <a:spAutoFit/>
          </a:bodyPr>
          <a:lstStyle/>
          <a:p>
            <a:pPr algn="ctr" defTabSz="802005" fontAlgn="base">
              <a:spcBef>
                <a:spcPct val="0"/>
              </a:spcBef>
              <a:spcAft>
                <a:spcPct val="0"/>
              </a:spcAft>
            </a:pPr>
            <a:endParaRPr lang="zh-CN" altLang="en-US" sz="1000" b="1" dirty="0">
              <a:latin typeface="微软雅黑" panose="020B0503020204020204" pitchFamily="34" charset="-122"/>
              <a:ea typeface="微软雅黑" panose="020B0503020204020204" pitchFamily="34" charset="-122"/>
            </a:endParaRPr>
          </a:p>
        </p:txBody>
      </p:sp>
      <p:pic>
        <p:nvPicPr>
          <p:cNvPr id="23" name="Picture 4" descr="../_images/notebooks_demo_32_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5572" y="1811626"/>
            <a:ext cx="2548319" cy="67350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_images/notebooks_demo_36_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9802" y="2661104"/>
            <a:ext cx="2564089" cy="6733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_images/notebooks_demo_40_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6125" y="3556090"/>
            <a:ext cx="2564089" cy="669724"/>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p:cNvSpPr txBox="1"/>
          <p:nvPr/>
        </p:nvSpPr>
        <p:spPr>
          <a:xfrm>
            <a:off x="4590077" y="1520227"/>
            <a:ext cx="1070279" cy="307777"/>
          </a:xfrm>
          <a:prstGeom prst="rect">
            <a:avLst/>
          </a:prstGeom>
          <a:noFill/>
        </p:spPr>
        <p:txBody>
          <a:bodyPr wrap="square" rtlCol="0">
            <a:spAutoFit/>
          </a:bodyPr>
          <a:lstStyle/>
          <a:p>
            <a:pPr algn="ctr"/>
            <a:r>
              <a:rPr lang="en-US" altLang="zh-CN" sz="1400" dirty="0"/>
              <a:t>Spike</a:t>
            </a:r>
            <a:endParaRPr lang="zh-CN" altLang="en-US" sz="1400" dirty="0"/>
          </a:p>
        </p:txBody>
      </p:sp>
      <p:pic>
        <p:nvPicPr>
          <p:cNvPr id="27"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05572" y="891409"/>
            <a:ext cx="2479915" cy="648553"/>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p:cNvSpPr txBox="1"/>
          <p:nvPr/>
        </p:nvSpPr>
        <p:spPr>
          <a:xfrm>
            <a:off x="4520429" y="2462033"/>
            <a:ext cx="1543967" cy="307777"/>
          </a:xfrm>
          <a:prstGeom prst="rect">
            <a:avLst/>
          </a:prstGeom>
          <a:noFill/>
        </p:spPr>
        <p:txBody>
          <a:bodyPr wrap="square" rtlCol="0">
            <a:spAutoFit/>
          </a:bodyPr>
          <a:lstStyle/>
          <a:p>
            <a:pPr algn="ctr"/>
            <a:r>
              <a:rPr lang="en-US" altLang="zh-CN" sz="1400" dirty="0"/>
              <a:t>Level Shift</a:t>
            </a:r>
            <a:endParaRPr lang="zh-CN" altLang="en-US" sz="1400" dirty="0"/>
          </a:p>
        </p:txBody>
      </p:sp>
      <p:sp>
        <p:nvSpPr>
          <p:cNvPr id="29" name="文本框 28"/>
          <p:cNvSpPr txBox="1"/>
          <p:nvPr/>
        </p:nvSpPr>
        <p:spPr>
          <a:xfrm>
            <a:off x="4618239" y="3314716"/>
            <a:ext cx="1653968" cy="307777"/>
          </a:xfrm>
          <a:prstGeom prst="rect">
            <a:avLst/>
          </a:prstGeom>
          <a:noFill/>
        </p:spPr>
        <p:txBody>
          <a:bodyPr wrap="square" rtlCol="0">
            <a:spAutoFit/>
          </a:bodyPr>
          <a:lstStyle/>
          <a:p>
            <a:pPr algn="ctr"/>
            <a:r>
              <a:rPr lang="en-US" altLang="zh-CN" sz="1400" dirty="0"/>
              <a:t>Volatility Shift</a:t>
            </a:r>
            <a:endParaRPr lang="zh-CN" altLang="en-US" sz="1400" dirty="0"/>
          </a:p>
        </p:txBody>
      </p:sp>
      <p:sp>
        <p:nvSpPr>
          <p:cNvPr id="30" name="文本框 29"/>
          <p:cNvSpPr txBox="1"/>
          <p:nvPr/>
        </p:nvSpPr>
        <p:spPr>
          <a:xfrm>
            <a:off x="4329383" y="4266050"/>
            <a:ext cx="2045703" cy="307777"/>
          </a:xfrm>
          <a:prstGeom prst="rect">
            <a:avLst/>
          </a:prstGeom>
          <a:noFill/>
        </p:spPr>
        <p:txBody>
          <a:bodyPr wrap="square" rtlCol="0">
            <a:spAutoFit/>
          </a:bodyPr>
          <a:lstStyle/>
          <a:p>
            <a:pPr algn="ctr"/>
            <a:r>
              <a:rPr lang="en-US" altLang="zh-CN" sz="1400" dirty="0"/>
              <a:t>Seasonal Violation</a:t>
            </a:r>
            <a:endParaRPr lang="zh-CN" altLang="en-US" sz="1400" dirty="0"/>
          </a:p>
        </p:txBody>
      </p:sp>
      <p:sp>
        <p:nvSpPr>
          <p:cNvPr id="31" name="箭头: 右 75"/>
          <p:cNvSpPr/>
          <p:nvPr/>
        </p:nvSpPr>
        <p:spPr>
          <a:xfrm>
            <a:off x="3261925" y="2141221"/>
            <a:ext cx="479201" cy="767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76"/>
          <p:cNvSpPr/>
          <p:nvPr/>
        </p:nvSpPr>
        <p:spPr>
          <a:xfrm>
            <a:off x="6686724" y="2039072"/>
            <a:ext cx="479201" cy="767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251520" y="555526"/>
            <a:ext cx="3337271" cy="338554"/>
          </a:xfrm>
          <a:prstGeom prst="rect">
            <a:avLst/>
          </a:prstGeom>
          <a:noFill/>
        </p:spPr>
        <p:txBody>
          <a:bodyPr wrap="square" rtlCol="0">
            <a:spAutoFit/>
          </a:bodyPr>
          <a:lstStyle/>
          <a:p>
            <a:pPr algn="ctr"/>
            <a:r>
              <a:rPr lang="zh-CN" altLang="en-US" sz="1600" dirty="0"/>
              <a:t>监控指标关联分析（聚类）</a:t>
            </a:r>
            <a:endParaRPr lang="zh-CN" altLang="en-US" sz="1600" dirty="0"/>
          </a:p>
        </p:txBody>
      </p:sp>
      <p:sp>
        <p:nvSpPr>
          <p:cNvPr id="34" name="文本框 33"/>
          <p:cNvSpPr txBox="1"/>
          <p:nvPr/>
        </p:nvSpPr>
        <p:spPr>
          <a:xfrm>
            <a:off x="3682902" y="539379"/>
            <a:ext cx="3337271" cy="307777"/>
          </a:xfrm>
          <a:prstGeom prst="rect">
            <a:avLst/>
          </a:prstGeom>
          <a:noFill/>
        </p:spPr>
        <p:txBody>
          <a:bodyPr wrap="square" rtlCol="0">
            <a:spAutoFit/>
          </a:bodyPr>
          <a:lstStyle/>
          <a:p>
            <a:pPr algn="ctr"/>
            <a:r>
              <a:rPr lang="zh-CN" altLang="en-US" sz="1400" dirty="0"/>
              <a:t>监控指标异常检测</a:t>
            </a:r>
            <a:endParaRPr lang="zh-CN" altLang="en-US" sz="1400" dirty="0"/>
          </a:p>
        </p:txBody>
      </p:sp>
      <p:sp>
        <p:nvSpPr>
          <p:cNvPr id="35" name="文本框 34"/>
          <p:cNvSpPr txBox="1"/>
          <p:nvPr/>
        </p:nvSpPr>
        <p:spPr>
          <a:xfrm>
            <a:off x="7209579" y="567658"/>
            <a:ext cx="1777568" cy="307777"/>
          </a:xfrm>
          <a:prstGeom prst="rect">
            <a:avLst/>
          </a:prstGeom>
          <a:noFill/>
        </p:spPr>
        <p:txBody>
          <a:bodyPr wrap="square" rtlCol="0">
            <a:spAutoFit/>
          </a:bodyPr>
          <a:lstStyle/>
          <a:p>
            <a:pPr algn="ctr"/>
            <a:r>
              <a:rPr lang="zh-CN" altLang="en-US" sz="1400" dirty="0"/>
              <a:t>根因诊断路径学习</a:t>
            </a:r>
            <a:endParaRPr lang="zh-CN" altLang="en-US" sz="1400" dirty="0"/>
          </a:p>
        </p:txBody>
      </p:sp>
    </p:spTree>
  </p:cSld>
  <p:clrMapOvr>
    <a:masterClrMapping/>
  </p:clrMapOvr>
  <p:transition spd="slow"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descr="C:\Users\s00612976\AppData\Roaming\eSpace_Desktop\UserData\s00612976\imagefiles\originalImgfiles\5A5FD658-AF8B-4A19-8D29-8F4B31BCF34E.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04709" y="1163994"/>
            <a:ext cx="2595483" cy="3233310"/>
          </a:xfrm>
          <a:prstGeom prst="rect">
            <a:avLst/>
          </a:prstGeom>
          <a:noFill/>
          <a:extLst>
            <a:ext uri="{909E8E84-426E-40DD-AFC4-6F175D3DCCD1}">
              <a14:hiddenFill xmlns:a14="http://schemas.microsoft.com/office/drawing/2010/main">
                <a:solidFill>
                  <a:srgbClr val="FFFFFF"/>
                </a:solidFill>
              </a14:hiddenFill>
            </a:ext>
          </a:extLst>
        </p:spPr>
      </p:pic>
      <p:sp>
        <p:nvSpPr>
          <p:cNvPr id="36" name="文本框 35"/>
          <p:cNvSpPr txBox="1"/>
          <p:nvPr/>
        </p:nvSpPr>
        <p:spPr>
          <a:xfrm>
            <a:off x="102355" y="483518"/>
            <a:ext cx="2453422" cy="307777"/>
          </a:xfrm>
          <a:prstGeom prst="rect">
            <a:avLst/>
          </a:prstGeom>
          <a:noFill/>
        </p:spPr>
        <p:txBody>
          <a:bodyPr wrap="square" rtlCol="0">
            <a:spAutoFit/>
          </a:bodyPr>
          <a:lstStyle/>
          <a:p>
            <a:pPr algn="ctr"/>
            <a:r>
              <a:rPr lang="zh-CN" altLang="en-US" sz="1400" dirty="0"/>
              <a:t>专家故障排查图谱流程</a:t>
            </a:r>
            <a:endParaRPr lang="zh-CN" altLang="en-US" sz="1400" dirty="0"/>
          </a:p>
        </p:txBody>
      </p:sp>
      <p:sp>
        <p:nvSpPr>
          <p:cNvPr id="37" name="文本框 36"/>
          <p:cNvSpPr txBox="1"/>
          <p:nvPr/>
        </p:nvSpPr>
        <p:spPr>
          <a:xfrm>
            <a:off x="3096922" y="549961"/>
            <a:ext cx="3337271" cy="307777"/>
          </a:xfrm>
          <a:prstGeom prst="rect">
            <a:avLst/>
          </a:prstGeom>
          <a:noFill/>
        </p:spPr>
        <p:txBody>
          <a:bodyPr wrap="square" rtlCol="0">
            <a:spAutoFit/>
          </a:bodyPr>
          <a:lstStyle/>
          <a:p>
            <a:pPr algn="ctr"/>
            <a:r>
              <a:rPr lang="zh-CN" altLang="en-US" sz="1400" dirty="0"/>
              <a:t>日志故障信息提取</a:t>
            </a:r>
            <a:endParaRPr lang="zh-CN" altLang="en-US" sz="1400" dirty="0"/>
          </a:p>
        </p:txBody>
      </p:sp>
      <p:sp>
        <p:nvSpPr>
          <p:cNvPr id="38" name="文本框 37"/>
          <p:cNvSpPr txBox="1"/>
          <p:nvPr/>
        </p:nvSpPr>
        <p:spPr>
          <a:xfrm>
            <a:off x="6680092" y="549961"/>
            <a:ext cx="2453539" cy="307777"/>
          </a:xfrm>
          <a:prstGeom prst="rect">
            <a:avLst/>
          </a:prstGeom>
          <a:noFill/>
        </p:spPr>
        <p:txBody>
          <a:bodyPr wrap="square" rtlCol="0">
            <a:spAutoFit/>
          </a:bodyPr>
          <a:lstStyle/>
          <a:p>
            <a:pPr algn="ctr"/>
            <a:r>
              <a:rPr lang="zh-CN" altLang="en-US" sz="1400" dirty="0"/>
              <a:t>根因诊断路径学习</a:t>
            </a:r>
            <a:endParaRPr lang="zh-CN" altLang="en-US" sz="1400" dirty="0"/>
          </a:p>
        </p:txBody>
      </p:sp>
      <p:sp>
        <p:nvSpPr>
          <p:cNvPr id="39" name="箭头: 右 17"/>
          <p:cNvSpPr/>
          <p:nvPr/>
        </p:nvSpPr>
        <p:spPr>
          <a:xfrm>
            <a:off x="3059832" y="2195147"/>
            <a:ext cx="554805" cy="717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0" name="箭头: 右 22"/>
          <p:cNvSpPr/>
          <p:nvPr/>
        </p:nvSpPr>
        <p:spPr>
          <a:xfrm>
            <a:off x="6382162" y="2088601"/>
            <a:ext cx="554805" cy="717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矩形: 圆角 4"/>
          <p:cNvSpPr/>
          <p:nvPr/>
        </p:nvSpPr>
        <p:spPr>
          <a:xfrm>
            <a:off x="771382" y="1015792"/>
            <a:ext cx="1999211" cy="35214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Connection Refused</a:t>
            </a:r>
            <a:endParaRPr lang="en-US" altLang="zh-CN" sz="1400" dirty="0">
              <a:solidFill>
                <a:schemeClr val="tx1"/>
              </a:solidFill>
            </a:endParaRPr>
          </a:p>
          <a:p>
            <a:pPr algn="ctr"/>
            <a:r>
              <a:rPr lang="zh-CN" altLang="en-US" sz="1400" dirty="0">
                <a:solidFill>
                  <a:schemeClr val="tx1"/>
                </a:solidFill>
              </a:rPr>
              <a:t>告警</a:t>
            </a:r>
            <a:endParaRPr lang="zh-CN" altLang="en-US" sz="1400" dirty="0">
              <a:solidFill>
                <a:schemeClr val="tx1"/>
              </a:solidFill>
            </a:endParaRPr>
          </a:p>
        </p:txBody>
      </p:sp>
      <p:sp>
        <p:nvSpPr>
          <p:cNvPr id="42" name="矩形: 圆角 13"/>
          <p:cNvSpPr/>
          <p:nvPr/>
        </p:nvSpPr>
        <p:spPr>
          <a:xfrm>
            <a:off x="771382" y="1699372"/>
            <a:ext cx="1999212" cy="34922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排查</a:t>
            </a:r>
            <a:r>
              <a:rPr lang="en-US" altLang="zh-CN" sz="1400" dirty="0" err="1">
                <a:solidFill>
                  <a:schemeClr val="tx1"/>
                </a:solidFill>
              </a:rPr>
              <a:t>ssh</a:t>
            </a:r>
            <a:r>
              <a:rPr lang="zh-CN" altLang="en-US" sz="1400" dirty="0">
                <a:solidFill>
                  <a:schemeClr val="tx1"/>
                </a:solidFill>
              </a:rPr>
              <a:t>连接情况</a:t>
            </a:r>
            <a:endParaRPr lang="zh-CN" altLang="en-US" sz="1400" dirty="0">
              <a:solidFill>
                <a:schemeClr val="tx1"/>
              </a:solidFill>
            </a:endParaRPr>
          </a:p>
        </p:txBody>
      </p:sp>
      <p:sp>
        <p:nvSpPr>
          <p:cNvPr id="43" name="菱形 42"/>
          <p:cNvSpPr/>
          <p:nvPr/>
        </p:nvSpPr>
        <p:spPr>
          <a:xfrm>
            <a:off x="1119846" y="2299328"/>
            <a:ext cx="1302284" cy="430352"/>
          </a:xfrm>
          <a:prstGeom prst="diamond">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rPr>
              <a:t>ssh</a:t>
            </a:r>
            <a:endParaRPr lang="zh-CN" altLang="en-US" sz="1400" dirty="0">
              <a:solidFill>
                <a:schemeClr val="tx1"/>
              </a:solidFill>
            </a:endParaRPr>
          </a:p>
        </p:txBody>
      </p:sp>
      <p:sp>
        <p:nvSpPr>
          <p:cNvPr id="44" name="矩形: 圆角 21"/>
          <p:cNvSpPr/>
          <p:nvPr/>
        </p:nvSpPr>
        <p:spPr>
          <a:xfrm>
            <a:off x="165981" y="2875392"/>
            <a:ext cx="1107617" cy="376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排查网络</a:t>
            </a:r>
            <a:endParaRPr lang="zh-CN" altLang="en-US" sz="1400" dirty="0">
              <a:solidFill>
                <a:schemeClr val="tx1"/>
              </a:solidFill>
            </a:endParaRPr>
          </a:p>
        </p:txBody>
      </p:sp>
      <p:sp>
        <p:nvSpPr>
          <p:cNvPr id="45" name="矩形: 圆角 23"/>
          <p:cNvSpPr/>
          <p:nvPr/>
        </p:nvSpPr>
        <p:spPr>
          <a:xfrm>
            <a:off x="2126831" y="2875392"/>
            <a:ext cx="1018814" cy="376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排查丢包率</a:t>
            </a:r>
            <a:endParaRPr lang="zh-CN" altLang="en-US" sz="1400" dirty="0">
              <a:solidFill>
                <a:schemeClr val="tx1"/>
              </a:solidFill>
            </a:endParaRPr>
          </a:p>
        </p:txBody>
      </p:sp>
      <p:cxnSp>
        <p:nvCxnSpPr>
          <p:cNvPr id="46" name="连接符: 肘形 6"/>
          <p:cNvCxnSpPr>
            <a:stCxn id="43" idx="1"/>
            <a:endCxn id="44" idx="0"/>
          </p:cNvCxnSpPr>
          <p:nvPr/>
        </p:nvCxnSpPr>
        <p:spPr>
          <a:xfrm rot="10800000" flipV="1">
            <a:off x="719790" y="2514504"/>
            <a:ext cx="400056" cy="3608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9"/>
          <p:cNvCxnSpPr>
            <a:stCxn id="43" idx="3"/>
            <a:endCxn id="45" idx="0"/>
          </p:cNvCxnSpPr>
          <p:nvPr/>
        </p:nvCxnSpPr>
        <p:spPr>
          <a:xfrm>
            <a:off x="2422130" y="2514504"/>
            <a:ext cx="214108" cy="3608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菱形 47"/>
          <p:cNvSpPr/>
          <p:nvPr/>
        </p:nvSpPr>
        <p:spPr>
          <a:xfrm>
            <a:off x="165981" y="3523464"/>
            <a:ext cx="1114996" cy="430352"/>
          </a:xfrm>
          <a:prstGeom prst="diamond">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ping</a:t>
            </a:r>
            <a:endParaRPr lang="zh-CN" altLang="en-US" sz="1400" dirty="0">
              <a:solidFill>
                <a:schemeClr val="tx1"/>
              </a:solidFill>
            </a:endParaRPr>
          </a:p>
        </p:txBody>
      </p:sp>
      <p:sp>
        <p:nvSpPr>
          <p:cNvPr id="49" name="矩形: 圆角 25"/>
          <p:cNvSpPr/>
          <p:nvPr/>
        </p:nvSpPr>
        <p:spPr>
          <a:xfrm>
            <a:off x="83119" y="4261099"/>
            <a:ext cx="1287525" cy="3268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机器资源耗尽</a:t>
            </a:r>
            <a:endParaRPr lang="zh-CN" altLang="en-US" sz="1400" dirty="0">
              <a:solidFill>
                <a:schemeClr val="tx1"/>
              </a:solidFill>
            </a:endParaRPr>
          </a:p>
        </p:txBody>
      </p:sp>
      <p:sp>
        <p:nvSpPr>
          <p:cNvPr id="50" name="菱形 49"/>
          <p:cNvSpPr/>
          <p:nvPr/>
        </p:nvSpPr>
        <p:spPr>
          <a:xfrm>
            <a:off x="2088105" y="3554844"/>
            <a:ext cx="1096266" cy="335246"/>
          </a:xfrm>
          <a:prstGeom prst="diamond">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丢包</a:t>
            </a:r>
            <a:endParaRPr lang="zh-CN" altLang="en-US" sz="1400" dirty="0">
              <a:solidFill>
                <a:schemeClr val="tx1"/>
              </a:solidFill>
            </a:endParaRPr>
          </a:p>
        </p:txBody>
      </p:sp>
      <p:sp>
        <p:nvSpPr>
          <p:cNvPr id="51" name="矩形: 圆角 27"/>
          <p:cNvSpPr/>
          <p:nvPr/>
        </p:nvSpPr>
        <p:spPr>
          <a:xfrm>
            <a:off x="2107332" y="4194597"/>
            <a:ext cx="1054287" cy="37082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网卡故障</a:t>
            </a:r>
            <a:endParaRPr lang="zh-CN" altLang="en-US" sz="1400" dirty="0">
              <a:solidFill>
                <a:schemeClr val="tx1"/>
              </a:solidFill>
            </a:endParaRPr>
          </a:p>
        </p:txBody>
      </p:sp>
      <p:cxnSp>
        <p:nvCxnSpPr>
          <p:cNvPr id="52" name="直接箭头连接符 51"/>
          <p:cNvCxnSpPr>
            <a:stCxn id="41" idx="2"/>
            <a:endCxn id="42" idx="0"/>
          </p:cNvCxnSpPr>
          <p:nvPr/>
        </p:nvCxnSpPr>
        <p:spPr>
          <a:xfrm>
            <a:off x="1770988" y="1367933"/>
            <a:ext cx="0" cy="331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42" idx="2"/>
            <a:endCxn id="43" idx="0"/>
          </p:cNvCxnSpPr>
          <p:nvPr/>
        </p:nvCxnSpPr>
        <p:spPr>
          <a:xfrm>
            <a:off x="1770988" y="2048596"/>
            <a:ext cx="0" cy="250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44" idx="2"/>
            <a:endCxn id="48" idx="0"/>
          </p:cNvCxnSpPr>
          <p:nvPr/>
        </p:nvCxnSpPr>
        <p:spPr>
          <a:xfrm>
            <a:off x="719790" y="3251808"/>
            <a:ext cx="3689" cy="271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5" idx="2"/>
            <a:endCxn id="50" idx="0"/>
          </p:cNvCxnSpPr>
          <p:nvPr/>
        </p:nvCxnSpPr>
        <p:spPr>
          <a:xfrm>
            <a:off x="2636238" y="3251808"/>
            <a:ext cx="0" cy="303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48" idx="2"/>
            <a:endCxn id="49" idx="0"/>
          </p:cNvCxnSpPr>
          <p:nvPr/>
        </p:nvCxnSpPr>
        <p:spPr>
          <a:xfrm>
            <a:off x="723479" y="3953816"/>
            <a:ext cx="3403" cy="307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50" idx="2"/>
            <a:endCxn id="51" idx="0"/>
          </p:cNvCxnSpPr>
          <p:nvPr/>
        </p:nvCxnSpPr>
        <p:spPr>
          <a:xfrm flipH="1">
            <a:off x="2634476" y="3890090"/>
            <a:ext cx="1762" cy="304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660086" y="2344466"/>
            <a:ext cx="611099" cy="307777"/>
          </a:xfrm>
          <a:prstGeom prst="rect">
            <a:avLst/>
          </a:prstGeom>
          <a:noFill/>
        </p:spPr>
        <p:txBody>
          <a:bodyPr wrap="square" rtlCol="0">
            <a:spAutoFit/>
          </a:bodyPr>
          <a:lstStyle/>
          <a:p>
            <a:r>
              <a:rPr lang="en-US" altLang="zh-CN" sz="1400" dirty="0"/>
              <a:t>Yes</a:t>
            </a:r>
            <a:endParaRPr lang="zh-CN" altLang="en-US" sz="1400" dirty="0"/>
          </a:p>
        </p:txBody>
      </p:sp>
      <p:sp>
        <p:nvSpPr>
          <p:cNvPr id="59" name="文本框 58"/>
          <p:cNvSpPr txBox="1"/>
          <p:nvPr/>
        </p:nvSpPr>
        <p:spPr>
          <a:xfrm>
            <a:off x="2350796" y="2335964"/>
            <a:ext cx="611099" cy="307777"/>
          </a:xfrm>
          <a:prstGeom prst="rect">
            <a:avLst/>
          </a:prstGeom>
          <a:noFill/>
        </p:spPr>
        <p:txBody>
          <a:bodyPr wrap="square" rtlCol="0">
            <a:spAutoFit/>
          </a:bodyPr>
          <a:lstStyle/>
          <a:p>
            <a:r>
              <a:rPr lang="en-US" altLang="zh-CN" sz="1400" dirty="0"/>
              <a:t>No</a:t>
            </a:r>
            <a:endParaRPr lang="zh-CN" altLang="en-US" sz="1400" dirty="0"/>
          </a:p>
        </p:txBody>
      </p:sp>
      <p:sp>
        <p:nvSpPr>
          <p:cNvPr id="60" name="文本框 59"/>
          <p:cNvSpPr txBox="1"/>
          <p:nvPr/>
        </p:nvSpPr>
        <p:spPr>
          <a:xfrm>
            <a:off x="667537" y="3953569"/>
            <a:ext cx="611099" cy="307777"/>
          </a:xfrm>
          <a:prstGeom prst="rect">
            <a:avLst/>
          </a:prstGeom>
          <a:noFill/>
        </p:spPr>
        <p:txBody>
          <a:bodyPr wrap="square" rtlCol="0">
            <a:spAutoFit/>
          </a:bodyPr>
          <a:lstStyle/>
          <a:p>
            <a:r>
              <a:rPr lang="en-US" altLang="zh-CN" sz="1400" dirty="0"/>
              <a:t>Yes</a:t>
            </a:r>
            <a:endParaRPr lang="zh-CN" altLang="en-US" sz="1400" dirty="0"/>
          </a:p>
        </p:txBody>
      </p:sp>
      <p:sp>
        <p:nvSpPr>
          <p:cNvPr id="61" name="文本框 60"/>
          <p:cNvSpPr txBox="1"/>
          <p:nvPr/>
        </p:nvSpPr>
        <p:spPr>
          <a:xfrm>
            <a:off x="2746989" y="3888569"/>
            <a:ext cx="709045" cy="307777"/>
          </a:xfrm>
          <a:prstGeom prst="rect">
            <a:avLst/>
          </a:prstGeom>
          <a:noFill/>
        </p:spPr>
        <p:txBody>
          <a:bodyPr wrap="square" rtlCol="0">
            <a:spAutoFit/>
          </a:bodyPr>
          <a:lstStyle/>
          <a:p>
            <a:r>
              <a:rPr lang="en-US" altLang="zh-CN" sz="1400" dirty="0"/>
              <a:t>High</a:t>
            </a:r>
            <a:endParaRPr lang="zh-CN" altLang="en-US" sz="1400" dirty="0"/>
          </a:p>
        </p:txBody>
      </p:sp>
      <p:sp>
        <p:nvSpPr>
          <p:cNvPr id="62" name="矩形: 圆角 51"/>
          <p:cNvSpPr/>
          <p:nvPr/>
        </p:nvSpPr>
        <p:spPr>
          <a:xfrm>
            <a:off x="7372653" y="1059582"/>
            <a:ext cx="1055307" cy="32398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rPr>
              <a:t>ssh</a:t>
            </a:r>
            <a:r>
              <a:rPr lang="zh-CN" altLang="en-US" sz="1400" dirty="0">
                <a:solidFill>
                  <a:schemeClr val="tx1"/>
                </a:solidFill>
              </a:rPr>
              <a:t>连接</a:t>
            </a:r>
            <a:endParaRPr lang="zh-CN" altLang="en-US" sz="1400" dirty="0">
              <a:solidFill>
                <a:schemeClr val="tx1"/>
              </a:solidFill>
            </a:endParaRPr>
          </a:p>
        </p:txBody>
      </p:sp>
      <p:sp>
        <p:nvSpPr>
          <p:cNvPr id="63" name="菱形 62"/>
          <p:cNvSpPr/>
          <p:nvPr/>
        </p:nvSpPr>
        <p:spPr>
          <a:xfrm>
            <a:off x="7468246" y="1581397"/>
            <a:ext cx="869589" cy="357765"/>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结果</a:t>
            </a:r>
            <a:endParaRPr lang="zh-CN" altLang="en-US" sz="1400" dirty="0">
              <a:solidFill>
                <a:schemeClr val="tx1"/>
              </a:solidFill>
            </a:endParaRPr>
          </a:p>
        </p:txBody>
      </p:sp>
      <p:sp>
        <p:nvSpPr>
          <p:cNvPr id="64" name="矩形: 圆角 57"/>
          <p:cNvSpPr/>
          <p:nvPr/>
        </p:nvSpPr>
        <p:spPr>
          <a:xfrm>
            <a:off x="6927714" y="2118837"/>
            <a:ext cx="863863" cy="30279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丢包率</a:t>
            </a:r>
            <a:endParaRPr lang="zh-CN" altLang="en-US" sz="1400" dirty="0">
              <a:solidFill>
                <a:schemeClr val="tx1"/>
              </a:solidFill>
            </a:endParaRPr>
          </a:p>
        </p:txBody>
      </p:sp>
      <p:sp>
        <p:nvSpPr>
          <p:cNvPr id="65" name="矩形: 圆角 58"/>
          <p:cNvSpPr/>
          <p:nvPr/>
        </p:nvSpPr>
        <p:spPr>
          <a:xfrm>
            <a:off x="8119159" y="2136255"/>
            <a:ext cx="927627" cy="2973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ping</a:t>
            </a:r>
            <a:r>
              <a:rPr lang="zh-CN" altLang="en-US" sz="1400" dirty="0">
                <a:solidFill>
                  <a:schemeClr val="tx1"/>
                </a:solidFill>
              </a:rPr>
              <a:t>连接</a:t>
            </a:r>
            <a:endParaRPr lang="zh-CN" altLang="en-US" sz="1400" dirty="0">
              <a:solidFill>
                <a:schemeClr val="tx1"/>
              </a:solidFill>
            </a:endParaRPr>
          </a:p>
        </p:txBody>
      </p:sp>
      <p:sp>
        <p:nvSpPr>
          <p:cNvPr id="66" name="菱形 65"/>
          <p:cNvSpPr/>
          <p:nvPr/>
        </p:nvSpPr>
        <p:spPr>
          <a:xfrm>
            <a:off x="6927714" y="2691128"/>
            <a:ext cx="863863" cy="368628"/>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结果</a:t>
            </a:r>
            <a:endParaRPr lang="zh-CN" altLang="en-US" sz="1400" dirty="0">
              <a:solidFill>
                <a:schemeClr val="tx1"/>
              </a:solidFill>
            </a:endParaRPr>
          </a:p>
        </p:txBody>
      </p:sp>
      <p:sp>
        <p:nvSpPr>
          <p:cNvPr id="67" name="菱形 66"/>
          <p:cNvSpPr/>
          <p:nvPr/>
        </p:nvSpPr>
        <p:spPr>
          <a:xfrm>
            <a:off x="8154103" y="2689374"/>
            <a:ext cx="839564" cy="430352"/>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结果</a:t>
            </a:r>
            <a:endParaRPr lang="zh-CN" altLang="en-US" sz="1400" dirty="0">
              <a:solidFill>
                <a:schemeClr val="tx1"/>
              </a:solidFill>
            </a:endParaRPr>
          </a:p>
        </p:txBody>
      </p:sp>
      <p:sp>
        <p:nvSpPr>
          <p:cNvPr id="68" name="矩形: 圆角 61"/>
          <p:cNvSpPr/>
          <p:nvPr/>
        </p:nvSpPr>
        <p:spPr>
          <a:xfrm>
            <a:off x="6876256" y="3451207"/>
            <a:ext cx="933013" cy="3419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网卡故障</a:t>
            </a:r>
            <a:endParaRPr lang="zh-CN" altLang="en-US" sz="1400" dirty="0">
              <a:solidFill>
                <a:schemeClr val="tx1"/>
              </a:solidFill>
            </a:endParaRPr>
          </a:p>
        </p:txBody>
      </p:sp>
      <p:sp>
        <p:nvSpPr>
          <p:cNvPr id="69" name="矩形: 圆角 62"/>
          <p:cNvSpPr/>
          <p:nvPr/>
        </p:nvSpPr>
        <p:spPr>
          <a:xfrm>
            <a:off x="8150523" y="3398385"/>
            <a:ext cx="881888" cy="37667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机器资源耗尽</a:t>
            </a:r>
            <a:endParaRPr lang="zh-CN" altLang="en-US" sz="1400" dirty="0">
              <a:solidFill>
                <a:schemeClr val="tx1"/>
              </a:solidFill>
            </a:endParaRPr>
          </a:p>
        </p:txBody>
      </p:sp>
      <p:sp>
        <p:nvSpPr>
          <p:cNvPr id="70" name="矩形: 圆角 64"/>
          <p:cNvSpPr/>
          <p:nvPr/>
        </p:nvSpPr>
        <p:spPr>
          <a:xfrm>
            <a:off x="8190669" y="4025275"/>
            <a:ext cx="710487" cy="2756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未知</a:t>
            </a:r>
            <a:endParaRPr lang="zh-CN" altLang="en-US" sz="1400" dirty="0">
              <a:solidFill>
                <a:schemeClr val="tx1"/>
              </a:solidFill>
            </a:endParaRPr>
          </a:p>
        </p:txBody>
      </p:sp>
      <p:cxnSp>
        <p:nvCxnSpPr>
          <p:cNvPr id="71" name="连接符: 肘形 65"/>
          <p:cNvCxnSpPr>
            <a:stCxn id="63" idx="1"/>
            <a:endCxn id="64" idx="0"/>
          </p:cNvCxnSpPr>
          <p:nvPr/>
        </p:nvCxnSpPr>
        <p:spPr>
          <a:xfrm rot="10800000" flipV="1">
            <a:off x="7359646" y="1760279"/>
            <a:ext cx="108600" cy="35855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6947272" y="1517920"/>
            <a:ext cx="611099" cy="307777"/>
          </a:xfrm>
          <a:prstGeom prst="rect">
            <a:avLst/>
          </a:prstGeom>
          <a:noFill/>
        </p:spPr>
        <p:txBody>
          <a:bodyPr wrap="square" rtlCol="0">
            <a:spAutoFit/>
          </a:bodyPr>
          <a:lstStyle/>
          <a:p>
            <a:r>
              <a:rPr lang="en-US" altLang="zh-CN" sz="1400" dirty="0"/>
              <a:t>Yes</a:t>
            </a:r>
            <a:endParaRPr lang="zh-CN" altLang="en-US" sz="1400" dirty="0"/>
          </a:p>
        </p:txBody>
      </p:sp>
      <p:cxnSp>
        <p:nvCxnSpPr>
          <p:cNvPr id="73" name="连接符: 肘形 69"/>
          <p:cNvCxnSpPr>
            <a:stCxn id="63" idx="3"/>
            <a:endCxn id="65" idx="0"/>
          </p:cNvCxnSpPr>
          <p:nvPr/>
        </p:nvCxnSpPr>
        <p:spPr>
          <a:xfrm>
            <a:off x="8337835" y="1760280"/>
            <a:ext cx="245138" cy="3759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8545913" y="1533892"/>
            <a:ext cx="611099" cy="307777"/>
          </a:xfrm>
          <a:prstGeom prst="rect">
            <a:avLst/>
          </a:prstGeom>
          <a:noFill/>
        </p:spPr>
        <p:txBody>
          <a:bodyPr wrap="square" rtlCol="0">
            <a:spAutoFit/>
          </a:bodyPr>
          <a:lstStyle/>
          <a:p>
            <a:r>
              <a:rPr lang="en-US" altLang="zh-CN" sz="1400" dirty="0"/>
              <a:t>No</a:t>
            </a:r>
            <a:endParaRPr lang="zh-CN" altLang="en-US" sz="1400" dirty="0"/>
          </a:p>
        </p:txBody>
      </p:sp>
      <p:cxnSp>
        <p:nvCxnSpPr>
          <p:cNvPr id="75" name="直接箭头连接符 74"/>
          <p:cNvCxnSpPr>
            <a:stCxn id="62" idx="2"/>
            <a:endCxn id="63" idx="0"/>
          </p:cNvCxnSpPr>
          <p:nvPr/>
        </p:nvCxnSpPr>
        <p:spPr>
          <a:xfrm>
            <a:off x="7900307" y="1383568"/>
            <a:ext cx="2734" cy="197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64" idx="2"/>
            <a:endCxn id="66" idx="0"/>
          </p:cNvCxnSpPr>
          <p:nvPr/>
        </p:nvCxnSpPr>
        <p:spPr>
          <a:xfrm>
            <a:off x="7359646" y="2421628"/>
            <a:ext cx="0" cy="269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65" idx="2"/>
            <a:endCxn id="67" idx="0"/>
          </p:cNvCxnSpPr>
          <p:nvPr/>
        </p:nvCxnSpPr>
        <p:spPr>
          <a:xfrm flipH="1">
            <a:off x="8573885" y="2433560"/>
            <a:ext cx="9088" cy="25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66" idx="2"/>
            <a:endCxn id="68" idx="0"/>
          </p:cNvCxnSpPr>
          <p:nvPr/>
        </p:nvCxnSpPr>
        <p:spPr>
          <a:xfrm flipH="1">
            <a:off x="7342763" y="3059756"/>
            <a:ext cx="16883" cy="391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67" idx="2"/>
            <a:endCxn id="69" idx="0"/>
          </p:cNvCxnSpPr>
          <p:nvPr/>
        </p:nvCxnSpPr>
        <p:spPr>
          <a:xfrm>
            <a:off x="8573885" y="3119726"/>
            <a:ext cx="17582" cy="278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89"/>
          <p:cNvCxnSpPr>
            <a:stCxn id="67" idx="1"/>
            <a:endCxn id="70" idx="1"/>
          </p:cNvCxnSpPr>
          <p:nvPr/>
        </p:nvCxnSpPr>
        <p:spPr>
          <a:xfrm rot="10800000" flipH="1" flipV="1">
            <a:off x="8154103" y="2904550"/>
            <a:ext cx="36566" cy="1258532"/>
          </a:xfrm>
          <a:prstGeom prst="bentConnector3">
            <a:avLst>
              <a:gd name="adj1" fmla="val -62517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7274625" y="3077633"/>
            <a:ext cx="709045" cy="307777"/>
          </a:xfrm>
          <a:prstGeom prst="rect">
            <a:avLst/>
          </a:prstGeom>
          <a:noFill/>
        </p:spPr>
        <p:txBody>
          <a:bodyPr wrap="square" rtlCol="0">
            <a:spAutoFit/>
          </a:bodyPr>
          <a:lstStyle/>
          <a:p>
            <a:r>
              <a:rPr lang="en-US" altLang="zh-CN" sz="1400" dirty="0"/>
              <a:t>High</a:t>
            </a:r>
            <a:endParaRPr lang="zh-CN" altLang="en-US" sz="1400" dirty="0"/>
          </a:p>
        </p:txBody>
      </p:sp>
      <p:sp>
        <p:nvSpPr>
          <p:cNvPr id="82" name="文本框 81"/>
          <p:cNvSpPr txBox="1"/>
          <p:nvPr/>
        </p:nvSpPr>
        <p:spPr>
          <a:xfrm>
            <a:off x="8150523" y="3099040"/>
            <a:ext cx="611099" cy="307777"/>
          </a:xfrm>
          <a:prstGeom prst="rect">
            <a:avLst/>
          </a:prstGeom>
          <a:noFill/>
        </p:spPr>
        <p:txBody>
          <a:bodyPr wrap="square" rtlCol="0">
            <a:spAutoFit/>
          </a:bodyPr>
          <a:lstStyle/>
          <a:p>
            <a:r>
              <a:rPr lang="en-US" altLang="zh-CN" sz="1400" dirty="0"/>
              <a:t>Yes</a:t>
            </a:r>
            <a:endParaRPr lang="zh-CN" altLang="en-US" sz="1400" dirty="0"/>
          </a:p>
        </p:txBody>
      </p:sp>
      <p:sp>
        <p:nvSpPr>
          <p:cNvPr id="83" name="文本框 82"/>
          <p:cNvSpPr txBox="1"/>
          <p:nvPr/>
        </p:nvSpPr>
        <p:spPr>
          <a:xfrm>
            <a:off x="7900306" y="3819696"/>
            <a:ext cx="611099" cy="307777"/>
          </a:xfrm>
          <a:prstGeom prst="rect">
            <a:avLst/>
          </a:prstGeom>
          <a:noFill/>
        </p:spPr>
        <p:txBody>
          <a:bodyPr wrap="square" rtlCol="0">
            <a:spAutoFit/>
          </a:bodyPr>
          <a:lstStyle/>
          <a:p>
            <a:r>
              <a:rPr lang="en-US" altLang="zh-CN" sz="1400" dirty="0"/>
              <a:t>No</a:t>
            </a:r>
            <a:endParaRPr lang="zh-CN" altLang="en-US" sz="1400" dirty="0"/>
          </a:p>
        </p:txBody>
      </p:sp>
      <p:sp>
        <p:nvSpPr>
          <p:cNvPr id="172"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集群故障根因诊断</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Tree>
  </p:cSld>
  <p:clrMapOvr>
    <a:masterClrMapping/>
  </p:clrMapOvr>
  <p:transition spd="slow" advTm="0">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1"/>
          <p:cNvSpPr>
            <a:spLocks noChangeArrowheads="1"/>
          </p:cNvSpPr>
          <p:nvPr/>
        </p:nvSpPr>
        <p:spPr bwMode="auto">
          <a:xfrm>
            <a:off x="1162825" y="1606433"/>
            <a:ext cx="4464706" cy="1715135"/>
          </a:xfrm>
          <a:prstGeom prst="rect">
            <a:avLst/>
          </a:prstGeom>
          <a:noFill/>
          <a:ln w="9525" cap="flat" cmpd="sng">
            <a:noFill/>
            <a:beve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4401" tIns="27200" rIns="54401" bIns="27200">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algn="just" eaLnBrk="0" hangingPunct="0">
              <a:lnSpc>
                <a:spcPct val="150000"/>
              </a:lnSpc>
            </a:pP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14</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年数据库内核开发经验，</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2014</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年加入华为高斯部，之前在</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Teradata</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研发中心从事分布式</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MPPDB</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数据库研发。</a:t>
            </a:r>
            <a:endParaRPr lang="zh-CN" altLang="en-US" sz="1200" dirty="0">
              <a:solidFill>
                <a:schemeClr val="bg1"/>
              </a:solidFill>
              <a:latin typeface="黑体" panose="02010609060101010101" charset="-122"/>
              <a:ea typeface="黑体" panose="02010609060101010101" charset="-122"/>
              <a:cs typeface="黑体" panose="02010609060101010101" charset="-122"/>
              <a:sym typeface="黑体" panose="02010609060101010101" charset="-122"/>
            </a:endParaRPr>
          </a:p>
          <a:p>
            <a:pPr algn="just" eaLnBrk="0" hangingPunct="0">
              <a:lnSpc>
                <a:spcPct val="150000"/>
              </a:lnSpc>
            </a:pP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当前主要负责</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GaussDB</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openGauss</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 AI</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特性设计和开发，包括</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AI4DB</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自治运维系统及</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DB4AI</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库内</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AI</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引擎；同时作为</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openGauss</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社区</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TC</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成员支撑</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openGauss</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社区拓展。</a:t>
            </a:r>
            <a:endPar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endParaRPr>
          </a:p>
          <a:p>
            <a:pPr algn="just" eaLnBrk="0" hangingPunct="0">
              <a:lnSpc>
                <a:spcPct val="150000"/>
              </a:lnSpc>
            </a:pP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邮箱：</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lishifu@h</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uawei.com</a:t>
            </a:r>
            <a:endParaRPr lang="zh-CN" altLang="en-US" sz="1200" dirty="0">
              <a:solidFill>
                <a:schemeClr val="bg1"/>
              </a:solidFill>
              <a:latin typeface="黑体" panose="02010609060101010101" charset="-122"/>
              <a:ea typeface="黑体" panose="02010609060101010101" charset="-122"/>
              <a:cs typeface="黑体" panose="02010609060101010101" charset="-122"/>
              <a:sym typeface="黑体" panose="02010609060101010101" charset="-122"/>
            </a:endParaRPr>
          </a:p>
        </p:txBody>
      </p:sp>
      <p:grpSp>
        <p:nvGrpSpPr>
          <p:cNvPr id="8" name="组合 7"/>
          <p:cNvGrpSpPr/>
          <p:nvPr/>
        </p:nvGrpSpPr>
        <p:grpSpPr>
          <a:xfrm>
            <a:off x="1297076" y="930036"/>
            <a:ext cx="1682786" cy="579613"/>
            <a:chOff x="2266395" y="809238"/>
            <a:chExt cx="1926043" cy="608493"/>
          </a:xfrm>
          <a:solidFill>
            <a:schemeClr val="accent1"/>
          </a:solidFill>
        </p:grpSpPr>
        <p:sp>
          <p:nvSpPr>
            <p:cNvPr id="9" name="圆角矩形 8"/>
            <p:cNvSpPr/>
            <p:nvPr/>
          </p:nvSpPr>
          <p:spPr bwMode="auto">
            <a:xfrm>
              <a:off x="2332469" y="809238"/>
              <a:ext cx="1859969" cy="608493"/>
            </a:xfrm>
            <a:prstGeom prst="roundRect">
              <a:avLst>
                <a:gd name="adj" fmla="val 50000"/>
              </a:avLst>
            </a:prstGeom>
            <a:solidFill>
              <a:schemeClr val="accent1"/>
            </a:solidFill>
            <a:ln w="19050" cap="flat" cmpd="sng" algn="ctr">
              <a:noFill/>
              <a:prstDash val="solid"/>
              <a:round/>
              <a:headEnd type="none" w="med" len="med"/>
              <a:tailEnd type="none" w="med" len="med"/>
            </a:ln>
            <a:effectLst/>
          </p:spPr>
          <p:txBody>
            <a:bodyPr vert="horz" wrap="square" lIns="81569" tIns="40784" rIns="81569" bIns="40784" numCol="1" rtlCol="0" anchor="t" anchorCtr="0" compatLnSpc="1"/>
            <a:lstStyle/>
            <a:p>
              <a:pPr algn="ctr" defTabSz="1087755"/>
              <a:endParaRPr lang="zh-CN" altLang="en-US" sz="2775" dirty="0">
                <a:solidFill>
                  <a:schemeClr val="bg1"/>
                </a:solidFill>
                <a:latin typeface="+mj-lt"/>
                <a:ea typeface="黑体" panose="02010609060101010101" charset="-122"/>
                <a:cs typeface="黑体" panose="02010609060101010101" charset="-122"/>
              </a:endParaRPr>
            </a:p>
          </p:txBody>
        </p:sp>
        <p:sp>
          <p:nvSpPr>
            <p:cNvPr id="10" name="矩形 9"/>
            <p:cNvSpPr/>
            <p:nvPr/>
          </p:nvSpPr>
          <p:spPr>
            <a:xfrm>
              <a:off x="2266395" y="899614"/>
              <a:ext cx="1926043" cy="379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775" b="1" dirty="0" smtClean="0">
                  <a:latin typeface="黑体" panose="02010609060101010101" charset="-122"/>
                  <a:ea typeface="黑体" panose="02010609060101010101" charset="-122"/>
                  <a:cs typeface="黑体" panose="02010609060101010101" charset="-122"/>
                </a:rPr>
                <a:t>个人介绍</a:t>
              </a:r>
              <a:endParaRPr lang="zh-CN" altLang="en-US" sz="2775" b="1" dirty="0">
                <a:latin typeface="黑体" panose="02010609060101010101" charset="-122"/>
                <a:ea typeface="黑体" panose="02010609060101010101" charset="-122"/>
                <a:cs typeface="黑体" panose="02010609060101010101" charset="-122"/>
              </a:endParaRPr>
            </a:p>
          </p:txBody>
        </p:sp>
      </p:grpSp>
      <p:sp>
        <p:nvSpPr>
          <p:cNvPr id="6" name="圆角矩形 5"/>
          <p:cNvSpPr/>
          <p:nvPr userDrawn="1"/>
        </p:nvSpPr>
        <p:spPr>
          <a:xfrm>
            <a:off x="5846690" y="1307309"/>
            <a:ext cx="1959078" cy="1242171"/>
          </a:xfrm>
          <a:prstGeom prst="roundRect">
            <a:avLst/>
          </a:pr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42" tIns="34271" rIns="68542" bIns="34271" rtlCol="0" anchor="ctr"/>
          <a:lstStyle/>
          <a:p>
            <a:pPr algn="ctr"/>
            <a:endParaRPr lang="zh-CN" altLang="en-US" sz="1800">
              <a:cs typeface="黑体" panose="02010609060101010101" charset="-122"/>
            </a:endParaRPr>
          </a:p>
        </p:txBody>
      </p:sp>
      <p:sp>
        <p:nvSpPr>
          <p:cNvPr id="11" name="圆角矩形 10"/>
          <p:cNvSpPr/>
          <p:nvPr userDrawn="1"/>
        </p:nvSpPr>
        <p:spPr>
          <a:xfrm>
            <a:off x="5846690" y="2694759"/>
            <a:ext cx="1959078" cy="1242171"/>
          </a:xfrm>
          <a:prstGeom prst="round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42" tIns="34271" rIns="68542" bIns="34271" rtlCol="0" anchor="ctr"/>
          <a:lstStyle/>
          <a:p>
            <a:pPr algn="ctr"/>
            <a:endParaRPr lang="zh-CN" altLang="en-US" sz="1800">
              <a:cs typeface="黑体" panose="02010609060101010101" charset="-122"/>
            </a:endParaRPr>
          </a:p>
        </p:txBody>
      </p:sp>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randombar(horizontal)">
                                      <p:cBhvr>
                                        <p:cTn id="11" dur="1000"/>
                                        <p:tgtEl>
                                          <p:spTgt spid="7">
                                            <p:txEl>
                                              <p:pRg st="0" end="0"/>
                                            </p:txEl>
                                          </p:spTgt>
                                        </p:tgtEl>
                                      </p:cBhvr>
                                    </p:animEffect>
                                  </p:childTnLst>
                                </p:cTn>
                              </p:par>
                            </p:childTnLst>
                          </p:cTn>
                        </p:par>
                        <p:par>
                          <p:cTn id="12" fill="hold">
                            <p:stCondLst>
                              <p:cond delay="1500"/>
                            </p:stCondLst>
                            <p:childTnLst>
                              <p:par>
                                <p:cTn id="13" presetID="14" presetClass="entr" presetSubtype="10"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5" dur="1000"/>
                                        <p:tgtEl>
                                          <p:spTgt spid="7">
                                            <p:txEl>
                                              <p:pRg st="1" end="1"/>
                                            </p:txEl>
                                          </p:spTgt>
                                        </p:tgtEl>
                                      </p:cBhvr>
                                    </p:animEffect>
                                  </p:childTnLst>
                                </p:cTn>
                              </p:par>
                            </p:childTnLst>
                          </p:cTn>
                        </p:par>
                        <p:par>
                          <p:cTn id="16" fill="hold">
                            <p:stCondLst>
                              <p:cond delay="2500"/>
                            </p:stCondLst>
                            <p:childTnLst>
                              <p:par>
                                <p:cTn id="17" presetID="14" presetClass="entr" presetSubtype="10"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randombar(horizontal)">
                                      <p:cBhvr>
                                        <p:cTn id="19" dur="1000"/>
                                        <p:tgtEl>
                                          <p:spTgt spid="7">
                                            <p:txEl>
                                              <p:pRg st="2" end="2"/>
                                            </p:txEl>
                                          </p:spTgt>
                                        </p:tgtEl>
                                      </p:cBhvr>
                                    </p:animEffect>
                                  </p:childTnLst>
                                </p:cTn>
                              </p:par>
                            </p:childTnLst>
                          </p:cTn>
                        </p:par>
                        <p:par>
                          <p:cTn id="20" fill="hold">
                            <p:stCondLst>
                              <p:cond delay="3500"/>
                            </p:stCondLst>
                            <p:childTnLst>
                              <p:par>
                                <p:cTn id="21" presetID="42"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4500"/>
                            </p:stCondLst>
                            <p:childTnLst>
                              <p:par>
                                <p:cTn id="27" presetID="42"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512" y="915566"/>
            <a:ext cx="3240360" cy="2985433"/>
          </a:xfrm>
          <a:prstGeom prst="rect">
            <a:avLst/>
          </a:prstGeom>
          <a:noFill/>
        </p:spPr>
        <p:txBody>
          <a:bodyPr wrap="square" rtlCol="0">
            <a:spAutoFit/>
          </a:bodyPr>
          <a:lstStyle/>
          <a:p>
            <a:pPr algn="ctr"/>
            <a:r>
              <a:rPr lang="zh-CN" altLang="en-US" dirty="0" smtClean="0"/>
              <a:t>目录</a:t>
            </a:r>
            <a:endParaRPr lang="en-US" altLang="zh-CN" dirty="0" smtClean="0"/>
          </a:p>
          <a:p>
            <a:endParaRPr lang="en-US" altLang="zh-CN" dirty="0" smtClean="0"/>
          </a:p>
          <a:p>
            <a:pPr marL="342900" indent="-342900">
              <a:buFont typeface="Wingdings" panose="05000000000000000000" pitchFamily="2" charset="2"/>
              <a:buChar char="Ø"/>
            </a:pPr>
            <a:r>
              <a:rPr lang="en-US" altLang="zh-CN" sz="2000" dirty="0"/>
              <a:t>openGauss AI</a:t>
            </a:r>
            <a:r>
              <a:rPr lang="zh-CN" altLang="en-US" sz="2000" dirty="0"/>
              <a:t>整体介绍</a:t>
            </a:r>
            <a:endParaRPr lang="en-US" altLang="zh-CN" sz="2000" dirty="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t>DBMind</a:t>
            </a:r>
            <a:r>
              <a:rPr lang="zh-CN" altLang="en-US" sz="2000" dirty="0" smtClean="0"/>
              <a:t>架构和模块介绍</a:t>
            </a:r>
            <a:endParaRPr lang="en-US" altLang="zh-CN" sz="2000" dirty="0" smtClean="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solidFill>
                  <a:schemeClr val="bg1"/>
                </a:solidFill>
              </a:rPr>
              <a:t>DBMind</a:t>
            </a:r>
            <a:r>
              <a:rPr lang="zh-CN" altLang="en-US" sz="2000" dirty="0" smtClean="0">
                <a:solidFill>
                  <a:schemeClr val="bg1"/>
                </a:solidFill>
              </a:rPr>
              <a:t>客户场景案例</a:t>
            </a:r>
            <a:endParaRPr lang="en-US" altLang="zh-CN" sz="2000" dirty="0" smtClean="0">
              <a:solidFill>
                <a:schemeClr val="bg1"/>
              </a:solidFill>
            </a:endParaRPr>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t>DBMind</a:t>
            </a:r>
            <a:r>
              <a:rPr lang="zh-CN" altLang="en-US" sz="2000" dirty="0" smtClean="0"/>
              <a:t>下一阶段计划</a:t>
            </a:r>
            <a:endParaRPr lang="zh-CN" altLang="en-US" sz="2000" dirty="0"/>
          </a:p>
        </p:txBody>
      </p:sp>
    </p:spTree>
  </p:cSld>
  <p:clrMapOvr>
    <a:masterClrMapping/>
  </p:clrMapOvr>
  <p:transition spd="slow" advTm="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某客户场景部署示意</a:t>
            </a: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图</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pic>
        <p:nvPicPr>
          <p:cNvPr id="3" name="图片 27"/>
          <p:cNvPicPr>
            <a:picLocks noChangeAspect="1"/>
          </p:cNvPicPr>
          <p:nvPr/>
        </p:nvPicPr>
        <p:blipFill>
          <a:blip r:embed="rId1"/>
          <a:stretch>
            <a:fillRect/>
          </a:stretch>
        </p:blipFill>
        <p:spPr>
          <a:xfrm>
            <a:off x="86604" y="627534"/>
            <a:ext cx="5781540" cy="3456384"/>
          </a:xfrm>
          <a:prstGeom prst="rect">
            <a:avLst/>
          </a:prstGeom>
        </p:spPr>
      </p:pic>
      <p:sp>
        <p:nvSpPr>
          <p:cNvPr id="4" name="Text Box 99"/>
          <p:cNvSpPr txBox="1"/>
          <p:nvPr/>
        </p:nvSpPr>
        <p:spPr>
          <a:xfrm>
            <a:off x="5894387" y="625277"/>
            <a:ext cx="3024336" cy="3739485"/>
          </a:xfrm>
          <a:prstGeom prst="rect">
            <a:avLst/>
          </a:prstGeom>
          <a:noFill/>
          <a:ln w="9525">
            <a:noFill/>
          </a:ln>
        </p:spPr>
        <p:txBody>
          <a:bodyPr wrap="square">
            <a:spAutoFit/>
          </a:bodyPr>
          <a:lstStyle/>
          <a:p>
            <a:pPr>
              <a:lnSpc>
                <a:spcPct val="150000"/>
              </a:lnSpc>
              <a:buFont typeface="Arial" panose="020B0604020202020204" pitchFamily="34" charset="0"/>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部署架构，整体分为业务数据区和</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分析</a:t>
            </a: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rPr>
              <a:t>区：</a:t>
            </a:r>
            <a:endParaRPr lang="zh-CN" altLang="en-US" sz="11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业务数据区为一套一主四备的</a:t>
            </a:r>
            <a:r>
              <a:rPr lang="en-US" altLang="zh-CN" sz="1100" dirty="0">
                <a:latin typeface="微软雅黑" panose="020B0503020204020204" pitchFamily="34" charset="-122"/>
                <a:ea typeface="微软雅黑" panose="020B0503020204020204" pitchFamily="34" charset="-122"/>
                <a:cs typeface="微软雅黑" panose="020B0503020204020204" pitchFamily="34" charset="-122"/>
              </a:rPr>
              <a:t>openGauss</a:t>
            </a: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集群。</a:t>
            </a:r>
            <a:endParaRPr lang="zh-CN" altLang="en-US" sz="11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en-US" altLang="zh-CN" sz="1100" dirty="0">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分析区包含 </a:t>
            </a:r>
            <a:r>
              <a:rPr lang="en-US" altLang="zh-CN" sz="1100" dirty="0">
                <a:latin typeface="微软雅黑" panose="020B0503020204020204" pitchFamily="34" charset="-122"/>
                <a:ea typeface="微软雅黑" panose="020B0503020204020204" pitchFamily="34" charset="-122"/>
                <a:cs typeface="微软雅黑" panose="020B0503020204020204" pitchFamily="34" charset="-122"/>
              </a:rPr>
              <a:t>AI Algorithm</a:t>
            </a:r>
            <a:r>
              <a:rPr lang="en-US" altLang="zh-CN" sz="11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100" dirty="0" err="1" smtClean="0">
                <a:latin typeface="微软雅黑" panose="020B0503020204020204" pitchFamily="34" charset="-122"/>
                <a:ea typeface="微软雅黑" panose="020B0503020204020204" pitchFamily="34" charset="-122"/>
                <a:cs typeface="微软雅黑" panose="020B0503020204020204" pitchFamily="34" charset="-122"/>
              </a:rPr>
              <a:t>prometheus</a:t>
            </a:r>
            <a:r>
              <a:rPr lang="en-US" altLang="zh-CN" sz="11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100" dirty="0">
                <a:latin typeface="微软雅黑" panose="020B0503020204020204" pitchFamily="34" charset="-122"/>
                <a:ea typeface="微软雅黑" panose="020B0503020204020204" pitchFamily="34" charset="-122"/>
                <a:cs typeface="微软雅黑" panose="020B0503020204020204" pitchFamily="34" charset="-122"/>
              </a:rPr>
              <a:t>exporter </a:t>
            </a: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和 </a:t>
            </a:r>
            <a:r>
              <a:rPr lang="en-US" altLang="zh-CN" sz="11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grafana</a:t>
            </a:r>
            <a:endParaRPr lang="en-US" altLang="zh-CN" sz="11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5800" lvl="1" indent="-228600">
              <a:lnSpc>
                <a:spcPct val="150000"/>
              </a:lnSpc>
              <a:buAutoNum type="arabicPeriod"/>
            </a:pPr>
            <a:r>
              <a:rPr lang="en-US" altLang="zh-CN" sz="1000" dirty="0" err="1" smtClean="0">
                <a:latin typeface="微软雅黑" panose="020B0503020204020204" pitchFamily="34" charset="-122"/>
                <a:ea typeface="微软雅黑" panose="020B0503020204020204" pitchFamily="34" charset="-122"/>
                <a:cs typeface="微软雅黑" panose="020B0503020204020204" pitchFamily="34" charset="-122"/>
              </a:rPr>
              <a:t>prometheus</a:t>
            </a:r>
            <a:r>
              <a:rPr lang="en-US" altLang="zh-CN" sz="10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exporter </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在定时调用下，抽取</a:t>
            </a:r>
            <a:r>
              <a:rPr lang="en-US" altLang="zh-CN" sz="1000" dirty="0" err="1">
                <a:latin typeface="微软雅黑" panose="020B0503020204020204" pitchFamily="34" charset="-122"/>
                <a:ea typeface="微软雅黑" panose="020B0503020204020204" pitchFamily="34" charset="-122"/>
                <a:cs typeface="微软雅黑" panose="020B0503020204020204" pitchFamily="34" charset="-122"/>
              </a:rPr>
              <a:t>promtheus</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中的的指标数据，二次加工后，返回给</a:t>
            </a:r>
            <a:r>
              <a:rPr lang="en-US" altLang="zh-CN" sz="1000" dirty="0" err="1">
                <a:latin typeface="微软雅黑" panose="020B0503020204020204" pitchFamily="34" charset="-122"/>
                <a:ea typeface="微软雅黑" panose="020B0503020204020204" pitchFamily="34" charset="-122"/>
                <a:cs typeface="微软雅黑" panose="020B0503020204020204" pitchFamily="34" charset="-122"/>
              </a:rPr>
              <a:t>prometheus</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a:p>
            <a:pPr marL="685800" lvl="1" indent="-228600">
              <a:lnSpc>
                <a:spcPct val="150000"/>
              </a:lnSpc>
              <a:buAutoNum type="arabicPeriod"/>
            </a:pP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AI Algorithm </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1000" dirty="0" err="1">
                <a:latin typeface="微软雅黑" panose="020B0503020204020204" pitchFamily="34" charset="-122"/>
                <a:ea typeface="微软雅黑" panose="020B0503020204020204" pitchFamily="34" charset="-122"/>
                <a:cs typeface="微软雅黑" panose="020B0503020204020204" pitchFamily="34" charset="-122"/>
              </a:rPr>
              <a:t>prometheus</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中采集的数据进行计算的</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算法应用</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计算后存储到独立于业务数据区的</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openGauss</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中；</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a:p>
            <a:pPr marL="685800" lvl="1" indent="-228600">
              <a:lnSpc>
                <a:spcPct val="150000"/>
              </a:lnSpc>
              <a:buAutoNum type="arabicPeriod"/>
            </a:pPr>
            <a:r>
              <a:rPr lang="en-US" altLang="zh-CN" sz="1000" dirty="0" err="1">
                <a:latin typeface="微软雅黑" panose="020B0503020204020204" pitchFamily="34" charset="-122"/>
                <a:ea typeface="微软雅黑" panose="020B0503020204020204" pitchFamily="34" charset="-122"/>
                <a:cs typeface="微软雅黑" panose="020B0503020204020204" pitchFamily="34" charset="-122"/>
              </a:rPr>
              <a:t>grafana</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从</a:t>
            </a:r>
            <a:r>
              <a:rPr lang="en-US" altLang="zh-CN" sz="1000" dirty="0" err="1">
                <a:latin typeface="微软雅黑" panose="020B0503020204020204" pitchFamily="34" charset="-122"/>
                <a:ea typeface="微软雅黑" panose="020B0503020204020204" pitchFamily="34" charset="-122"/>
                <a:cs typeface="微软雅黑" panose="020B0503020204020204" pitchFamily="34" charset="-122"/>
              </a:rPr>
              <a:t>prometheus</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openGauss</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中获取数据，进行结果展示。</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Tm="0">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索引推荐展示图总览</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pic>
        <p:nvPicPr>
          <p:cNvPr id="3" name="图片 2"/>
          <p:cNvPicPr/>
          <p:nvPr/>
        </p:nvPicPr>
        <p:blipFill>
          <a:blip r:embed="rId1"/>
          <a:stretch>
            <a:fillRect/>
          </a:stretch>
        </p:blipFill>
        <p:spPr>
          <a:xfrm>
            <a:off x="1115616" y="555526"/>
            <a:ext cx="5274310" cy="1946910"/>
          </a:xfrm>
          <a:prstGeom prst="rect">
            <a:avLst/>
          </a:prstGeom>
        </p:spPr>
      </p:pic>
      <p:sp>
        <p:nvSpPr>
          <p:cNvPr id="4" name="矩形 3"/>
          <p:cNvSpPr/>
          <p:nvPr/>
        </p:nvSpPr>
        <p:spPr>
          <a:xfrm>
            <a:off x="1042343" y="2717601"/>
            <a:ext cx="3745681" cy="1815882"/>
          </a:xfrm>
          <a:prstGeom prst="rect">
            <a:avLst/>
          </a:prstGeom>
        </p:spPr>
        <p:txBody>
          <a:bodyPr wrap="square">
            <a:spAutoFit/>
          </a:bodyPr>
          <a:lstStyle/>
          <a:p>
            <a:pPr lvl="0" algn="just">
              <a:spcAft>
                <a:spcPts val="0"/>
              </a:spcAft>
            </a:pPr>
            <a:r>
              <a:rPr lang="zh-CN" altLang="zh-CN" sz="1600" kern="100" dirty="0" smtClean="0">
                <a:latin typeface="Calibri" panose="020F0502020204030204" charset="0"/>
                <a:ea typeface="宋体" panose="02010600030101010101" pitchFamily="2" charset="-122"/>
                <a:cs typeface="Times New Roman" panose="02020603050405020304" pitchFamily="18" charset="0"/>
              </a:rPr>
              <a:t>索引</a:t>
            </a:r>
            <a:r>
              <a:rPr lang="zh-CN" altLang="zh-CN" sz="1600" kern="100" dirty="0">
                <a:latin typeface="Calibri" panose="020F0502020204030204" charset="0"/>
                <a:ea typeface="宋体" panose="02010600030101010101" pitchFamily="2" charset="-122"/>
                <a:cs typeface="Times New Roman" panose="02020603050405020304" pitchFamily="18" charset="0"/>
              </a:rPr>
              <a:t>总览： </a:t>
            </a:r>
            <a:endParaRPr lang="en-US" altLang="zh-CN" sz="1600" kern="100" dirty="0" smtClean="0">
              <a:latin typeface="Calibri" panose="020F0502020204030204" charset="0"/>
              <a:ea typeface="宋体" panose="02010600030101010101" pitchFamily="2" charset="-122"/>
              <a:cs typeface="Times New Roman" panose="02020603050405020304" pitchFamily="18" charset="0"/>
            </a:endParaRPr>
          </a:p>
          <a:p>
            <a:pPr marL="285750" lvl="0" indent="-285750" algn="just">
              <a:spcAft>
                <a:spcPts val="0"/>
              </a:spcAft>
              <a:buFont typeface="Arial" panose="020B0604020202020204" pitchFamily="34" charset="0"/>
              <a:buChar char="•"/>
            </a:pPr>
            <a:r>
              <a:rPr lang="zh-CN" altLang="zh-CN" sz="1600" kern="100" dirty="0" smtClean="0">
                <a:latin typeface="Calibri" panose="020F0502020204030204" charset="0"/>
                <a:ea typeface="宋体" panose="02010600030101010101" pitchFamily="2" charset="-122"/>
                <a:cs typeface="Times New Roman" panose="02020603050405020304" pitchFamily="18" charset="0"/>
              </a:rPr>
              <a:t>已</a:t>
            </a:r>
            <a:r>
              <a:rPr lang="zh-CN" altLang="zh-CN" sz="1600" kern="100" dirty="0">
                <a:latin typeface="Calibri" panose="020F0502020204030204" charset="0"/>
                <a:ea typeface="宋体" panose="02010600030101010101" pitchFamily="2" charset="-122"/>
                <a:cs typeface="Times New Roman" panose="02020603050405020304" pitchFamily="18" charset="0"/>
              </a:rPr>
              <a:t>建索引覆盖多少</a:t>
            </a:r>
            <a:r>
              <a:rPr lang="en-US" altLang="zh-CN" sz="1600" kern="100" dirty="0" smtClean="0">
                <a:latin typeface="Calibri" panose="020F0502020204030204" charset="0"/>
                <a:ea typeface="宋体" panose="02010600030101010101" pitchFamily="2" charset="-122"/>
                <a:cs typeface="Times New Roman" panose="02020603050405020304" pitchFamily="18" charset="0"/>
              </a:rPr>
              <a:t>SQL</a:t>
            </a:r>
            <a:r>
              <a:rPr lang="zh-CN" altLang="en-US" sz="1600" kern="100" dirty="0" smtClean="0">
                <a:latin typeface="Calibri" panose="020F0502020204030204" charset="0"/>
                <a:ea typeface="宋体" panose="02010600030101010101" pitchFamily="2" charset="-122"/>
                <a:cs typeface="Times New Roman" panose="02020603050405020304" pitchFamily="18" charset="0"/>
              </a:rPr>
              <a:t>及表</a:t>
            </a:r>
            <a:endParaRPr lang="en-US" altLang="zh-CN" sz="1600" kern="100" dirty="0" smtClean="0">
              <a:latin typeface="Calibri" panose="020F0502020204030204" charset="0"/>
              <a:ea typeface="宋体" panose="02010600030101010101" pitchFamily="2" charset="-122"/>
              <a:cs typeface="Times New Roman" panose="02020603050405020304" pitchFamily="18" charset="0"/>
            </a:endParaRPr>
          </a:p>
          <a:p>
            <a:pPr marL="285750" lvl="0" indent="-285750" algn="just">
              <a:spcAft>
                <a:spcPts val="0"/>
              </a:spcAft>
              <a:buFont typeface="Arial" panose="020B0604020202020204" pitchFamily="34" charset="0"/>
              <a:buChar char="•"/>
            </a:pPr>
            <a:r>
              <a:rPr lang="zh-CN" altLang="zh-CN" sz="1600" kern="100" dirty="0" smtClean="0">
                <a:latin typeface="Calibri" panose="020F0502020204030204" charset="0"/>
                <a:ea typeface="宋体" panose="02010600030101010101" pitchFamily="2" charset="-122"/>
                <a:cs typeface="Times New Roman" panose="02020603050405020304" pitchFamily="18" charset="0"/>
              </a:rPr>
              <a:t>有效索引</a:t>
            </a:r>
            <a:endParaRPr lang="en-US" altLang="zh-CN" sz="1600" kern="100" dirty="0" smtClean="0">
              <a:latin typeface="Calibri" panose="020F0502020204030204" charset="0"/>
              <a:ea typeface="宋体" panose="02010600030101010101" pitchFamily="2" charset="-122"/>
              <a:cs typeface="Times New Roman" panose="02020603050405020304" pitchFamily="18" charset="0"/>
            </a:endParaRPr>
          </a:p>
          <a:p>
            <a:pPr marL="285750" lvl="0" indent="-285750" algn="just">
              <a:spcAft>
                <a:spcPts val="0"/>
              </a:spcAft>
              <a:buFont typeface="Arial" panose="020B0604020202020204" pitchFamily="34" charset="0"/>
              <a:buChar char="•"/>
            </a:pPr>
            <a:r>
              <a:rPr lang="zh-CN" altLang="zh-CN" sz="1600" kern="100" dirty="0" smtClean="0">
                <a:latin typeface="Calibri" panose="020F0502020204030204" charset="0"/>
                <a:ea typeface="宋体" panose="02010600030101010101" pitchFamily="2" charset="-122"/>
                <a:cs typeface="Times New Roman" panose="02020603050405020304" pitchFamily="18" charset="0"/>
              </a:rPr>
              <a:t>无效索引</a:t>
            </a:r>
            <a:endParaRPr lang="en-US" altLang="zh-CN" sz="1600" kern="100" dirty="0" smtClean="0">
              <a:latin typeface="Calibri" panose="020F0502020204030204" charset="0"/>
              <a:ea typeface="宋体" panose="02010600030101010101" pitchFamily="2" charset="-122"/>
              <a:cs typeface="Times New Roman" panose="02020603050405020304" pitchFamily="18" charset="0"/>
            </a:endParaRPr>
          </a:p>
          <a:p>
            <a:pPr marL="285750" lvl="0" indent="-285750" algn="just">
              <a:spcAft>
                <a:spcPts val="0"/>
              </a:spcAft>
              <a:buFont typeface="Arial" panose="020B0604020202020204" pitchFamily="34" charset="0"/>
              <a:buChar char="•"/>
            </a:pPr>
            <a:r>
              <a:rPr lang="zh-CN" altLang="zh-CN" sz="1600" kern="100" dirty="0" smtClean="0">
                <a:latin typeface="Calibri" panose="020F0502020204030204" charset="0"/>
                <a:ea typeface="宋体" panose="02010600030101010101" pitchFamily="2" charset="-122"/>
                <a:cs typeface="Times New Roman" panose="02020603050405020304" pitchFamily="18" charset="0"/>
              </a:rPr>
              <a:t>冗余索引</a:t>
            </a:r>
            <a:endParaRPr lang="en-US" altLang="zh-CN" sz="1600" kern="100" dirty="0" smtClean="0">
              <a:latin typeface="Calibri" panose="020F0502020204030204" charset="0"/>
              <a:ea typeface="宋体" panose="02010600030101010101" pitchFamily="2" charset="-122"/>
              <a:cs typeface="Times New Roman" panose="02020603050405020304" pitchFamily="18" charset="0"/>
            </a:endParaRPr>
          </a:p>
          <a:p>
            <a:pPr marL="285750" lvl="0" indent="-285750" algn="just">
              <a:spcAft>
                <a:spcPts val="0"/>
              </a:spcAft>
              <a:buFont typeface="Arial" panose="020B0604020202020204" pitchFamily="34" charset="0"/>
              <a:buChar char="•"/>
            </a:pPr>
            <a:r>
              <a:rPr lang="zh-CN" altLang="en-US" sz="1600" kern="100" dirty="0" smtClean="0">
                <a:latin typeface="Calibri" panose="020F0502020204030204" charset="0"/>
                <a:ea typeface="宋体" panose="02010600030101010101" pitchFamily="2" charset="-122"/>
                <a:cs typeface="Times New Roman" panose="02020603050405020304" pitchFamily="18" charset="0"/>
              </a:rPr>
              <a:t>索引可提升</a:t>
            </a:r>
            <a:r>
              <a:rPr lang="en-US" altLang="zh-CN" sz="1600" kern="100" dirty="0" smtClean="0">
                <a:latin typeface="Calibri" panose="020F0502020204030204" charset="0"/>
                <a:ea typeface="宋体" panose="02010600030101010101" pitchFamily="2" charset="-122"/>
                <a:cs typeface="Times New Roman" panose="02020603050405020304" pitchFamily="18" charset="0"/>
              </a:rPr>
              <a:t>SQL</a:t>
            </a:r>
            <a:r>
              <a:rPr lang="zh-CN" altLang="en-US" sz="1600" kern="100" dirty="0" smtClean="0">
                <a:latin typeface="Calibri" panose="020F0502020204030204" charset="0"/>
                <a:ea typeface="宋体" panose="02010600030101010101" pitchFamily="2" charset="-122"/>
                <a:cs typeface="Times New Roman" panose="02020603050405020304" pitchFamily="18" charset="0"/>
              </a:rPr>
              <a:t>比例及数量</a:t>
            </a:r>
            <a:endParaRPr lang="en-US" altLang="zh-CN" sz="1600" kern="100" dirty="0" smtClean="0">
              <a:latin typeface="Calibri" panose="020F0502020204030204" charset="0"/>
              <a:ea typeface="宋体" panose="02010600030101010101" pitchFamily="2" charset="-122"/>
              <a:cs typeface="Times New Roman" panose="02020603050405020304" pitchFamily="18" charset="0"/>
            </a:endParaRPr>
          </a:p>
          <a:p>
            <a:pPr marL="285750" lvl="0" indent="-285750" algn="just">
              <a:spcAft>
                <a:spcPts val="0"/>
              </a:spcAft>
              <a:buFont typeface="Arial" panose="020B0604020202020204" pitchFamily="34" charset="0"/>
              <a:buChar char="•"/>
            </a:pPr>
            <a:endParaRPr lang="zh-CN" altLang="zh-CN" sz="1600" kern="100" dirty="0">
              <a:latin typeface="Calibri" panose="020F0502020204030204" charset="0"/>
              <a:ea typeface="宋体" panose="02010600030101010101" pitchFamily="2" charset="-122"/>
              <a:cs typeface="Times New Roman" panose="02020603050405020304" pitchFamily="18" charset="0"/>
            </a:endParaRPr>
          </a:p>
        </p:txBody>
      </p:sp>
    </p:spTree>
  </p:cSld>
  <p:clrMapOvr>
    <a:masterClrMapping/>
  </p:clrMapOvr>
  <p:transition spd="slow" advTm="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索引推荐明细图</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pic>
        <p:nvPicPr>
          <p:cNvPr id="9" name="图片 8"/>
          <p:cNvPicPr>
            <a:picLocks noChangeAspect="1"/>
          </p:cNvPicPr>
          <p:nvPr/>
        </p:nvPicPr>
        <p:blipFill>
          <a:blip r:embed="rId1"/>
          <a:stretch>
            <a:fillRect/>
          </a:stretch>
        </p:blipFill>
        <p:spPr>
          <a:xfrm>
            <a:off x="539552" y="483518"/>
            <a:ext cx="7998949" cy="4201902"/>
          </a:xfrm>
          <a:prstGeom prst="rect">
            <a:avLst/>
          </a:prstGeom>
        </p:spPr>
      </p:pic>
    </p:spTree>
  </p:cSld>
  <p:clrMapOvr>
    <a:masterClrMapping/>
  </p:clrMapOvr>
  <p:transition spd="slow" advTm="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趋势预测及告警明细展示图总览</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pic>
        <p:nvPicPr>
          <p:cNvPr id="5" name="图片 4"/>
          <p:cNvPicPr>
            <a:picLocks noChangeAspect="1"/>
          </p:cNvPicPr>
          <p:nvPr/>
        </p:nvPicPr>
        <p:blipFill>
          <a:blip r:embed="rId1"/>
          <a:stretch>
            <a:fillRect/>
          </a:stretch>
        </p:blipFill>
        <p:spPr>
          <a:xfrm>
            <a:off x="467544" y="483518"/>
            <a:ext cx="7884368" cy="4034277"/>
          </a:xfrm>
          <a:prstGeom prst="rect">
            <a:avLst/>
          </a:prstGeom>
        </p:spPr>
      </p:pic>
    </p:spTree>
  </p:cSld>
  <p:clrMapOvr>
    <a:masterClrMapping/>
  </p:clrMapOvr>
  <p:transition spd="slow" advTm="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慢</a:t>
            </a:r>
            <a:r>
              <a:rPr lang="en-US" altLang="zh-CN"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SQL</a:t>
            </a: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诊断展示总览</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pic>
        <p:nvPicPr>
          <p:cNvPr id="3" name="图片 2"/>
          <p:cNvPicPr>
            <a:picLocks noChangeAspect="1"/>
          </p:cNvPicPr>
          <p:nvPr/>
        </p:nvPicPr>
        <p:blipFill>
          <a:blip r:embed="rId1"/>
          <a:stretch>
            <a:fillRect/>
          </a:stretch>
        </p:blipFill>
        <p:spPr>
          <a:xfrm>
            <a:off x="323528" y="627534"/>
            <a:ext cx="8270435" cy="3381508"/>
          </a:xfrm>
          <a:prstGeom prst="rect">
            <a:avLst/>
          </a:prstGeom>
        </p:spPr>
      </p:pic>
    </p:spTree>
  </p:cSld>
  <p:clrMapOvr>
    <a:masterClrMapping/>
  </p:clrMapOvr>
  <p:transition spd="slow" advTm="0">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512" y="915566"/>
            <a:ext cx="3240360" cy="2985433"/>
          </a:xfrm>
          <a:prstGeom prst="rect">
            <a:avLst/>
          </a:prstGeom>
          <a:noFill/>
        </p:spPr>
        <p:txBody>
          <a:bodyPr wrap="square" rtlCol="0">
            <a:spAutoFit/>
          </a:bodyPr>
          <a:lstStyle/>
          <a:p>
            <a:pPr algn="ctr"/>
            <a:r>
              <a:rPr lang="zh-CN" altLang="en-US" dirty="0" smtClean="0"/>
              <a:t>目录</a:t>
            </a:r>
            <a:endParaRPr lang="en-US" altLang="zh-CN" dirty="0" smtClean="0"/>
          </a:p>
          <a:p>
            <a:endParaRPr lang="en-US" altLang="zh-CN" dirty="0" smtClean="0"/>
          </a:p>
          <a:p>
            <a:pPr marL="342900" indent="-342900">
              <a:buFont typeface="Wingdings" panose="05000000000000000000" pitchFamily="2" charset="2"/>
              <a:buChar char="Ø"/>
            </a:pPr>
            <a:r>
              <a:rPr lang="en-US" altLang="zh-CN" sz="2000" dirty="0"/>
              <a:t>openGauss AI</a:t>
            </a:r>
            <a:r>
              <a:rPr lang="zh-CN" altLang="en-US" sz="2000" dirty="0"/>
              <a:t>整体介绍</a:t>
            </a:r>
            <a:endParaRPr lang="en-US" altLang="zh-CN" sz="2000" dirty="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t>DBMind</a:t>
            </a:r>
            <a:r>
              <a:rPr lang="zh-CN" altLang="en-US" sz="2000" dirty="0" smtClean="0"/>
              <a:t>架构和模块介绍</a:t>
            </a:r>
            <a:endParaRPr lang="en-US" altLang="zh-CN" sz="2000" dirty="0" smtClean="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t>DBMind</a:t>
            </a:r>
            <a:r>
              <a:rPr lang="zh-CN" altLang="en-US" sz="2000" dirty="0" smtClean="0"/>
              <a:t>客户场景案例</a:t>
            </a:r>
            <a:endParaRPr lang="en-US" altLang="zh-CN" sz="2000" dirty="0" smtClean="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solidFill>
                  <a:schemeClr val="bg1"/>
                </a:solidFill>
              </a:rPr>
              <a:t>DBMind</a:t>
            </a:r>
            <a:r>
              <a:rPr lang="zh-CN" altLang="en-US" sz="2000" dirty="0" smtClean="0">
                <a:solidFill>
                  <a:schemeClr val="bg1"/>
                </a:solidFill>
              </a:rPr>
              <a:t>下一阶段计划</a:t>
            </a:r>
            <a:endParaRPr lang="zh-CN" altLang="en-US" sz="2000" dirty="0">
              <a:solidFill>
                <a:schemeClr val="bg1"/>
              </a:solidFill>
            </a:endParaRPr>
          </a:p>
        </p:txBody>
      </p:sp>
    </p:spTree>
  </p:cSld>
  <p:clrMapOvr>
    <a:masterClrMapping/>
  </p:clrMapOvr>
  <p:transition spd="slow" advTm="0">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en-US" altLang="zh-CN" sz="1800" dirty="0" err="1"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DBMind</a:t>
            </a: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 开源进展</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
        <p:nvSpPr>
          <p:cNvPr id="3" name="右箭头 2"/>
          <p:cNvSpPr/>
          <p:nvPr/>
        </p:nvSpPr>
        <p:spPr>
          <a:xfrm>
            <a:off x="755576" y="1707654"/>
            <a:ext cx="784887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五角星 3"/>
          <p:cNvSpPr/>
          <p:nvPr/>
        </p:nvSpPr>
        <p:spPr>
          <a:xfrm>
            <a:off x="1475656" y="1635646"/>
            <a:ext cx="432048" cy="360040"/>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43608" y="2283718"/>
            <a:ext cx="1656184" cy="584775"/>
          </a:xfrm>
          <a:prstGeom prst="rect">
            <a:avLst/>
          </a:prstGeom>
          <a:noFill/>
        </p:spPr>
        <p:txBody>
          <a:bodyPr wrap="square" rtlCol="0">
            <a:spAutoFit/>
          </a:bodyPr>
          <a:lstStyle/>
          <a:p>
            <a:pPr marL="342900" indent="-342900">
              <a:buFont typeface="Arial" panose="020B0604020202020204" pitchFamily="34" charset="0"/>
              <a:buChar char="•"/>
            </a:pPr>
            <a:r>
              <a:rPr lang="zh-CN" altLang="en-US" sz="1600" dirty="0" smtClean="0"/>
              <a:t>参数推荐</a:t>
            </a:r>
            <a:endParaRPr lang="en-US" altLang="zh-CN" sz="1600" dirty="0" smtClean="0"/>
          </a:p>
          <a:p>
            <a:pPr marL="342900" indent="-342900">
              <a:buFont typeface="Arial" panose="020B0604020202020204" pitchFamily="34" charset="0"/>
              <a:buChar char="•"/>
            </a:pPr>
            <a:r>
              <a:rPr lang="zh-CN" altLang="en-US" sz="1600" dirty="0" smtClean="0"/>
              <a:t>慢</a:t>
            </a:r>
            <a:r>
              <a:rPr lang="en-US" altLang="zh-CN" sz="1600" dirty="0" smtClean="0"/>
              <a:t>SQL</a:t>
            </a:r>
            <a:r>
              <a:rPr lang="zh-CN" altLang="en-US" sz="1600" dirty="0" smtClean="0"/>
              <a:t>发现</a:t>
            </a:r>
            <a:endParaRPr lang="zh-CN" altLang="en-US" sz="1600" dirty="0"/>
          </a:p>
        </p:txBody>
      </p:sp>
      <p:sp>
        <p:nvSpPr>
          <p:cNvPr id="8" name="文本框 7"/>
          <p:cNvSpPr txBox="1"/>
          <p:nvPr/>
        </p:nvSpPr>
        <p:spPr>
          <a:xfrm>
            <a:off x="1331640" y="1275606"/>
            <a:ext cx="1152128" cy="338554"/>
          </a:xfrm>
          <a:prstGeom prst="rect">
            <a:avLst/>
          </a:prstGeom>
          <a:noFill/>
        </p:spPr>
        <p:txBody>
          <a:bodyPr wrap="square" rtlCol="0">
            <a:spAutoFit/>
          </a:bodyPr>
          <a:lstStyle/>
          <a:p>
            <a:r>
              <a:rPr lang="en-US" altLang="zh-CN" sz="1600" dirty="0" smtClean="0"/>
              <a:t>2020.6</a:t>
            </a:r>
            <a:endParaRPr lang="zh-CN" altLang="en-US" sz="1600" dirty="0"/>
          </a:p>
        </p:txBody>
      </p:sp>
      <p:sp>
        <p:nvSpPr>
          <p:cNvPr id="9" name="五角星 8"/>
          <p:cNvSpPr/>
          <p:nvPr/>
        </p:nvSpPr>
        <p:spPr>
          <a:xfrm>
            <a:off x="2987824" y="1635646"/>
            <a:ext cx="432048" cy="360040"/>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843808" y="1275606"/>
            <a:ext cx="1152128" cy="338554"/>
          </a:xfrm>
          <a:prstGeom prst="rect">
            <a:avLst/>
          </a:prstGeom>
          <a:noFill/>
        </p:spPr>
        <p:txBody>
          <a:bodyPr wrap="square" rtlCol="0">
            <a:spAutoFit/>
          </a:bodyPr>
          <a:lstStyle/>
          <a:p>
            <a:r>
              <a:rPr lang="en-US" altLang="zh-CN" sz="1600" dirty="0" smtClean="0"/>
              <a:t>2021.3</a:t>
            </a:r>
            <a:endParaRPr lang="zh-CN" altLang="en-US" sz="1600" dirty="0"/>
          </a:p>
        </p:txBody>
      </p:sp>
      <p:sp>
        <p:nvSpPr>
          <p:cNvPr id="11" name="文本框 10"/>
          <p:cNvSpPr txBox="1"/>
          <p:nvPr/>
        </p:nvSpPr>
        <p:spPr>
          <a:xfrm>
            <a:off x="2583832" y="2283718"/>
            <a:ext cx="2046989" cy="830997"/>
          </a:xfrm>
          <a:prstGeom prst="rect">
            <a:avLst/>
          </a:prstGeom>
          <a:noFill/>
        </p:spPr>
        <p:txBody>
          <a:bodyPr wrap="square" rtlCol="0">
            <a:spAutoFit/>
          </a:bodyPr>
          <a:lstStyle/>
          <a:p>
            <a:pPr marL="342900" indent="-342900">
              <a:buFont typeface="Arial" panose="020B0604020202020204" pitchFamily="34" charset="0"/>
              <a:buChar char="•"/>
            </a:pPr>
            <a:r>
              <a:rPr lang="zh-CN" altLang="en-US" sz="1600" dirty="0" smtClean="0"/>
              <a:t>监控和趋势预测</a:t>
            </a:r>
            <a:endParaRPr lang="en-US" altLang="zh-CN" sz="1600" dirty="0" smtClean="0"/>
          </a:p>
          <a:p>
            <a:pPr marL="342900" indent="-342900">
              <a:buFont typeface="Arial" panose="020B0604020202020204" pitchFamily="34" charset="0"/>
              <a:buChar char="•"/>
            </a:pPr>
            <a:r>
              <a:rPr lang="zh-CN" altLang="en-US" sz="1600" dirty="0" smtClean="0"/>
              <a:t>索引推荐</a:t>
            </a:r>
            <a:endParaRPr lang="en-US" altLang="zh-CN" sz="1600" dirty="0" smtClean="0"/>
          </a:p>
          <a:p>
            <a:pPr marL="342900" indent="-342900">
              <a:buFont typeface="Arial" panose="020B0604020202020204" pitchFamily="34" charset="0"/>
              <a:buChar char="•"/>
            </a:pPr>
            <a:endParaRPr lang="zh-CN" altLang="en-US" sz="1600" dirty="0"/>
          </a:p>
        </p:txBody>
      </p:sp>
      <p:sp>
        <p:nvSpPr>
          <p:cNvPr id="12" name="五角星 11"/>
          <p:cNvSpPr/>
          <p:nvPr/>
        </p:nvSpPr>
        <p:spPr>
          <a:xfrm>
            <a:off x="4833658" y="1635646"/>
            <a:ext cx="432048" cy="360040"/>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689642" y="1275606"/>
            <a:ext cx="1152128" cy="338554"/>
          </a:xfrm>
          <a:prstGeom prst="rect">
            <a:avLst/>
          </a:prstGeom>
          <a:noFill/>
        </p:spPr>
        <p:txBody>
          <a:bodyPr wrap="square" rtlCol="0">
            <a:spAutoFit/>
          </a:bodyPr>
          <a:lstStyle/>
          <a:p>
            <a:r>
              <a:rPr lang="en-US" altLang="zh-CN" sz="1600" dirty="0" smtClean="0"/>
              <a:t>2021.9</a:t>
            </a:r>
            <a:endParaRPr lang="zh-CN" altLang="en-US" sz="1600" dirty="0"/>
          </a:p>
        </p:txBody>
      </p:sp>
      <p:sp>
        <p:nvSpPr>
          <p:cNvPr id="14" name="文本框 13"/>
          <p:cNvSpPr txBox="1"/>
          <p:nvPr/>
        </p:nvSpPr>
        <p:spPr>
          <a:xfrm>
            <a:off x="4514860" y="2262232"/>
            <a:ext cx="2046989" cy="338554"/>
          </a:xfrm>
          <a:prstGeom prst="rect">
            <a:avLst/>
          </a:prstGeom>
          <a:noFill/>
        </p:spPr>
        <p:txBody>
          <a:bodyPr wrap="square" rtlCol="0">
            <a:spAutoFit/>
          </a:bodyPr>
          <a:lstStyle/>
          <a:p>
            <a:pPr marL="342900" indent="-342900">
              <a:buFont typeface="Arial" panose="020B0604020202020204" pitchFamily="34" charset="0"/>
              <a:buChar char="•"/>
            </a:pPr>
            <a:r>
              <a:rPr lang="zh-CN" altLang="en-US" sz="1600" dirty="0" smtClean="0"/>
              <a:t>慢</a:t>
            </a:r>
            <a:r>
              <a:rPr lang="en-US" altLang="zh-CN" sz="1600" dirty="0" smtClean="0"/>
              <a:t>SQL</a:t>
            </a:r>
            <a:r>
              <a:rPr lang="zh-CN" altLang="en-US" sz="1600" dirty="0" smtClean="0"/>
              <a:t>根因诊断</a:t>
            </a:r>
            <a:endParaRPr lang="zh-CN" altLang="en-US" sz="1600" dirty="0"/>
          </a:p>
        </p:txBody>
      </p:sp>
      <p:sp>
        <p:nvSpPr>
          <p:cNvPr id="15" name="五角星 14"/>
          <p:cNvSpPr/>
          <p:nvPr/>
        </p:nvSpPr>
        <p:spPr>
          <a:xfrm>
            <a:off x="6749907" y="1629698"/>
            <a:ext cx="432048" cy="36004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605891" y="1269658"/>
            <a:ext cx="1152128" cy="338554"/>
          </a:xfrm>
          <a:prstGeom prst="rect">
            <a:avLst/>
          </a:prstGeom>
          <a:noFill/>
        </p:spPr>
        <p:txBody>
          <a:bodyPr wrap="square" rtlCol="0">
            <a:spAutoFit/>
          </a:bodyPr>
          <a:lstStyle/>
          <a:p>
            <a:r>
              <a:rPr lang="en-US" altLang="zh-CN" sz="1600" dirty="0" smtClean="0"/>
              <a:t>2022.3</a:t>
            </a:r>
            <a:endParaRPr lang="zh-CN" altLang="en-US" sz="1600" dirty="0"/>
          </a:p>
        </p:txBody>
      </p:sp>
      <p:sp>
        <p:nvSpPr>
          <p:cNvPr id="17" name="文本框 16"/>
          <p:cNvSpPr txBox="1"/>
          <p:nvPr/>
        </p:nvSpPr>
        <p:spPr>
          <a:xfrm>
            <a:off x="6431109" y="2256284"/>
            <a:ext cx="2046989" cy="830997"/>
          </a:xfrm>
          <a:prstGeom prst="rect">
            <a:avLst/>
          </a:prstGeom>
          <a:noFill/>
        </p:spPr>
        <p:txBody>
          <a:bodyPr wrap="square" rtlCol="0">
            <a:spAutoFit/>
          </a:bodyPr>
          <a:lstStyle/>
          <a:p>
            <a:pPr marL="342900" indent="-342900">
              <a:buFont typeface="Arial" panose="020B0604020202020204" pitchFamily="34" charset="0"/>
              <a:buChar char="•"/>
            </a:pPr>
            <a:r>
              <a:rPr lang="zh-CN" altLang="en-US" sz="1600" dirty="0" smtClean="0"/>
              <a:t>异常检测</a:t>
            </a:r>
            <a:endParaRPr lang="en-US" altLang="zh-CN" sz="1600" dirty="0" smtClean="0"/>
          </a:p>
          <a:p>
            <a:pPr marL="342900" indent="-342900">
              <a:buFont typeface="Arial" panose="020B0604020202020204" pitchFamily="34" charset="0"/>
              <a:buChar char="•"/>
            </a:pPr>
            <a:r>
              <a:rPr lang="zh-CN" altLang="en-US" sz="1600" dirty="0" smtClean="0"/>
              <a:t>系统根因分析</a:t>
            </a:r>
            <a:endParaRPr lang="en-US" altLang="zh-CN" sz="1600" dirty="0" smtClean="0"/>
          </a:p>
          <a:p>
            <a:pPr marL="342900" indent="-342900">
              <a:buFont typeface="Arial" panose="020B0604020202020204" pitchFamily="34" charset="0"/>
              <a:buChar char="•"/>
            </a:pPr>
            <a:r>
              <a:rPr lang="en-US" altLang="zh-CN" sz="1600" dirty="0" smtClean="0"/>
              <a:t>WEB</a:t>
            </a:r>
            <a:r>
              <a:rPr lang="zh-CN" altLang="en-US" sz="1600" dirty="0" smtClean="0"/>
              <a:t>界面</a:t>
            </a:r>
            <a:endParaRPr lang="zh-CN" altLang="en-US" sz="1600" dirty="0"/>
          </a:p>
        </p:txBody>
      </p:sp>
    </p:spTree>
  </p:cSld>
  <p:clrMapOvr>
    <a:masterClrMapping/>
  </p:clrMapOvr>
  <p:transition spd="slow" advTm="0">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en-US" altLang="zh-CN" sz="1800" dirty="0" err="1"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DBMind</a:t>
            </a: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 </a:t>
            </a:r>
            <a:r>
              <a:rPr lang="en-US" altLang="zh-CN"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Web</a:t>
            </a: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展示界面</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pic>
        <p:nvPicPr>
          <p:cNvPr id="6" name="图片 5"/>
          <p:cNvPicPr>
            <a:picLocks noChangeAspect="1"/>
          </p:cNvPicPr>
          <p:nvPr/>
        </p:nvPicPr>
        <p:blipFill>
          <a:blip r:embed="rId1"/>
          <a:stretch>
            <a:fillRect/>
          </a:stretch>
        </p:blipFill>
        <p:spPr>
          <a:xfrm>
            <a:off x="1259632" y="555526"/>
            <a:ext cx="5295125" cy="4343935"/>
          </a:xfrm>
          <a:prstGeom prst="rect">
            <a:avLst/>
          </a:prstGeom>
        </p:spPr>
      </p:pic>
    </p:spTree>
  </p:cSld>
  <p:clrMapOvr>
    <a:masterClrMapping/>
  </p:clrMapOvr>
  <p:transition spd="slow" advTm="0">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762250" y="1851025"/>
            <a:ext cx="3559175" cy="922020"/>
          </a:xfrm>
          <a:prstGeom prst="rect">
            <a:avLst/>
          </a:prstGeom>
          <a:noFill/>
        </p:spPr>
        <p:txBody>
          <a:bodyPr wrap="square" rtlCol="0">
            <a:spAutoFit/>
          </a:bodyPr>
          <a:lstStyle/>
          <a:p>
            <a:pPr algn="dist"/>
            <a:r>
              <a:rPr lang="zh-CN" altLang="en-US" sz="5395" dirty="0">
                <a:solidFill>
                  <a:srgbClr val="F5EACA"/>
                </a:solidFill>
                <a:latin typeface="黑体" panose="02010609060101010101" charset="-122"/>
                <a:ea typeface="黑体" panose="02010609060101010101" charset="-122"/>
                <a:cs typeface="黑体" panose="02010609060101010101" charset="-122"/>
              </a:rPr>
              <a:t>谢谢观看</a:t>
            </a:r>
            <a:endParaRPr lang="zh-CN" altLang="en-US" sz="5395" dirty="0">
              <a:solidFill>
                <a:srgbClr val="F5EACA"/>
              </a:solidFill>
              <a:latin typeface="黑体" panose="02010609060101010101" charset="-122"/>
              <a:ea typeface="黑体" panose="02010609060101010101" charset="-122"/>
              <a:cs typeface="黑体" panose="02010609060101010101" charset="-122"/>
            </a:endParaRPr>
          </a:p>
        </p:txBody>
      </p:sp>
      <p:sp>
        <p:nvSpPr>
          <p:cNvPr id="4" name="文本框 3"/>
          <p:cNvSpPr txBox="1"/>
          <p:nvPr/>
        </p:nvSpPr>
        <p:spPr>
          <a:xfrm>
            <a:off x="2876550" y="2888615"/>
            <a:ext cx="3324860" cy="368300"/>
          </a:xfrm>
          <a:prstGeom prst="rect">
            <a:avLst/>
          </a:prstGeom>
          <a:noFill/>
        </p:spPr>
        <p:txBody>
          <a:bodyPr wrap="square" rtlCol="0">
            <a:spAutoFit/>
          </a:bodyPr>
          <a:lstStyle/>
          <a:p>
            <a:pPr algn="dist"/>
            <a:r>
              <a:rPr lang="en-US" altLang="zh-CN" sz="1800" dirty="0">
                <a:solidFill>
                  <a:srgbClr val="F5EACA"/>
                </a:solidFill>
                <a:latin typeface="+mj-lt"/>
                <a:ea typeface="黑体" panose="02010609060101010101" charset="-122"/>
                <a:cs typeface="+mj-lt"/>
              </a:rPr>
              <a:t>THANKS FOR WATCHING</a:t>
            </a:r>
            <a:endParaRPr lang="en-US" altLang="zh-CN" sz="1800" dirty="0">
              <a:solidFill>
                <a:srgbClr val="F5EACA"/>
              </a:solidFill>
              <a:latin typeface="+mj-lt"/>
              <a:ea typeface="黑体" panose="02010609060101010101" charset="-122"/>
              <a:cs typeface="+mj-lt"/>
            </a:endParaRPr>
          </a:p>
        </p:txBody>
      </p:sp>
      <p:pic>
        <p:nvPicPr>
          <p:cNvPr id="6" name="图片 5" descr="F:\公司VI\ACDU2-反金.pngACDU2-反金"/>
          <p:cNvPicPr>
            <a:picLocks noChangeAspect="1"/>
          </p:cNvPicPr>
          <p:nvPr/>
        </p:nvPicPr>
        <p:blipFill>
          <a:blip r:embed="rId1"/>
          <a:srcRect/>
          <a:stretch>
            <a:fillRect/>
          </a:stretch>
        </p:blipFill>
        <p:spPr>
          <a:xfrm>
            <a:off x="3559175" y="3448685"/>
            <a:ext cx="982980" cy="377825"/>
          </a:xfrm>
          <a:prstGeom prst="rect">
            <a:avLst/>
          </a:prstGeom>
          <a:ln>
            <a:noFill/>
          </a:ln>
        </p:spPr>
      </p:pic>
      <p:pic>
        <p:nvPicPr>
          <p:cNvPr id="7" name="图片 6" descr="F:\公司VI\墨天轮反金.png墨天轮反金"/>
          <p:cNvPicPr>
            <a:picLocks noChangeAspect="1"/>
          </p:cNvPicPr>
          <p:nvPr/>
        </p:nvPicPr>
        <p:blipFill>
          <a:blip r:embed="rId2"/>
          <a:srcRect/>
          <a:stretch>
            <a:fillRect/>
          </a:stretch>
        </p:blipFill>
        <p:spPr>
          <a:xfrm>
            <a:off x="4644390" y="3507423"/>
            <a:ext cx="907415" cy="260350"/>
          </a:xfrm>
          <a:prstGeom prst="rect">
            <a:avLst/>
          </a:prstGeom>
        </p:spPr>
      </p:pic>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512" y="915566"/>
            <a:ext cx="3168352" cy="2985433"/>
          </a:xfrm>
          <a:prstGeom prst="rect">
            <a:avLst/>
          </a:prstGeom>
          <a:noFill/>
        </p:spPr>
        <p:txBody>
          <a:bodyPr wrap="square" rtlCol="0">
            <a:spAutoFit/>
          </a:bodyPr>
          <a:lstStyle/>
          <a:p>
            <a:pPr algn="ctr"/>
            <a:r>
              <a:rPr lang="zh-CN" altLang="en-US" dirty="0" smtClean="0"/>
              <a:t>目录</a:t>
            </a:r>
            <a:endParaRPr lang="en-US" altLang="zh-CN" dirty="0" smtClean="0"/>
          </a:p>
          <a:p>
            <a:endParaRPr lang="en-US" altLang="zh-CN" dirty="0" smtClean="0"/>
          </a:p>
          <a:p>
            <a:pPr marL="342900" indent="-342900">
              <a:buFont typeface="Wingdings" panose="05000000000000000000" pitchFamily="2" charset="2"/>
              <a:buChar char="Ø"/>
            </a:pPr>
            <a:r>
              <a:rPr lang="en-US" altLang="zh-CN" sz="2000" dirty="0" smtClean="0">
                <a:solidFill>
                  <a:srgbClr val="FAFAFA"/>
                </a:solidFill>
              </a:rPr>
              <a:t>openGauss AI</a:t>
            </a:r>
            <a:r>
              <a:rPr lang="zh-CN" altLang="en-US" sz="2000" dirty="0" smtClean="0">
                <a:solidFill>
                  <a:srgbClr val="FAFAFA"/>
                </a:solidFill>
              </a:rPr>
              <a:t>整体介绍</a:t>
            </a:r>
            <a:endParaRPr lang="en-US" altLang="zh-CN" sz="2000" dirty="0" smtClean="0">
              <a:solidFill>
                <a:srgbClr val="FAFAFA"/>
              </a:solidFill>
            </a:endParaRPr>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t>DBMind</a:t>
            </a:r>
            <a:r>
              <a:rPr lang="zh-CN" altLang="en-US" sz="2000" dirty="0" smtClean="0"/>
              <a:t>架构和模块介绍</a:t>
            </a:r>
            <a:endParaRPr lang="en-US" altLang="zh-CN" sz="2000" dirty="0" smtClean="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t>DBMind</a:t>
            </a:r>
            <a:r>
              <a:rPr lang="zh-CN" altLang="en-US" sz="2000" dirty="0" smtClean="0"/>
              <a:t>客户场景案例</a:t>
            </a:r>
            <a:endParaRPr lang="en-US" altLang="zh-CN" sz="2000" dirty="0" smtClean="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t>DBMind</a:t>
            </a:r>
            <a:r>
              <a:rPr lang="zh-CN" altLang="en-US" sz="2000" dirty="0" smtClean="0"/>
              <a:t>下一阶段计划</a:t>
            </a:r>
            <a:endParaRPr lang="zh-CN" altLang="en-US" sz="2000" dirty="0"/>
          </a:p>
        </p:txBody>
      </p:sp>
    </p:spTree>
  </p:cSld>
  <p:clrMapOvr>
    <a:masterClrMapping/>
  </p:clrMapOvr>
  <p:transition spd="slow" advTm="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7"/>
          <p:cNvPicPr>
            <a:picLocks noChangeAspect="1"/>
          </p:cNvPicPr>
          <p:nvPr/>
        </p:nvPicPr>
        <p:blipFill>
          <a:blip r:embed="rId1"/>
          <a:stretch>
            <a:fillRect/>
          </a:stretch>
        </p:blipFill>
        <p:spPr>
          <a:xfrm>
            <a:off x="2952423" y="2298660"/>
            <a:ext cx="439801" cy="427008"/>
          </a:xfrm>
          <a:prstGeom prst="rect">
            <a:avLst/>
          </a:prstGeom>
        </p:spPr>
      </p:pic>
      <p:sp>
        <p:nvSpPr>
          <p:cNvPr id="19" name="文本框 3"/>
          <p:cNvSpPr txBox="1"/>
          <p:nvPr/>
        </p:nvSpPr>
        <p:spPr>
          <a:xfrm>
            <a:off x="582187" y="910904"/>
            <a:ext cx="1470531" cy="436017"/>
          </a:xfrm>
          <a:prstGeom prst="rect">
            <a:avLst/>
          </a:prstGeom>
          <a:noFill/>
        </p:spPr>
        <p:txBody>
          <a:bodyPr wrap="square" lIns="0" tIns="0" rIns="0" bIns="0" rtlCol="0">
            <a:spAutoFit/>
          </a:bodyPr>
          <a:lstStyle/>
          <a:p>
            <a:pPr algn="ctr">
              <a:lnSpc>
                <a:spcPts val="3440"/>
              </a:lnSpc>
            </a:pPr>
            <a:r>
              <a:rPr kumimoji="1" lang="zh-CN" altLang="en-US"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企业级高性能</a:t>
            </a:r>
            <a:endParaRPr kumimoji="1" lang="zh-CN" altLang="en-US"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矩形 11"/>
          <p:cNvSpPr/>
          <p:nvPr/>
        </p:nvSpPr>
        <p:spPr>
          <a:xfrm>
            <a:off x="505970" y="2263970"/>
            <a:ext cx="439366" cy="819150"/>
          </a:xfrm>
          <a:prstGeom prst="rect">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3" name="矩形 12"/>
          <p:cNvSpPr/>
          <p:nvPr/>
        </p:nvSpPr>
        <p:spPr>
          <a:xfrm>
            <a:off x="1402635" y="1686120"/>
            <a:ext cx="439366" cy="1397000"/>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4" name="文本框 13"/>
          <p:cNvSpPr txBox="1"/>
          <p:nvPr/>
        </p:nvSpPr>
        <p:spPr>
          <a:xfrm>
            <a:off x="313187" y="3184720"/>
            <a:ext cx="766649" cy="138499"/>
          </a:xfrm>
          <a:prstGeom prst="rect">
            <a:avLst/>
          </a:prstGeom>
          <a:noFill/>
        </p:spPr>
        <p:txBody>
          <a:bodyPr wrap="square" lIns="0" tIns="0" rIns="0" bIns="0" rtlCol="0">
            <a:spAutoFit/>
          </a:bodyPr>
          <a:lstStyle/>
          <a:p>
            <a:pPr algn="ctr"/>
            <a:r>
              <a:rPr kumimoji="1" lang="en-US" altLang="zh-CN"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openGauss1.0</a:t>
            </a:r>
            <a:endParaRPr kumimoji="1" lang="zh-CN" altLang="en-US" sz="90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文本框 14"/>
          <p:cNvSpPr txBox="1"/>
          <p:nvPr/>
        </p:nvSpPr>
        <p:spPr>
          <a:xfrm>
            <a:off x="1238994" y="3184720"/>
            <a:ext cx="766649" cy="138499"/>
          </a:xfrm>
          <a:prstGeom prst="rect">
            <a:avLst/>
          </a:prstGeom>
          <a:noFill/>
        </p:spPr>
        <p:txBody>
          <a:bodyPr wrap="square" lIns="0" tIns="0" rIns="0" bIns="0" rtlCol="0">
            <a:spAutoFit/>
          </a:bodyPr>
          <a:lstStyle/>
          <a:p>
            <a:pPr algn="ctr"/>
            <a:r>
              <a:rPr kumimoji="1" lang="en-US" altLang="zh-CN"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openGauss2.0</a:t>
            </a:r>
            <a:endParaRPr kumimoji="1" lang="zh-CN" altLang="en-US" sz="90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 name="Freeform 5"/>
          <p:cNvSpPr/>
          <p:nvPr/>
        </p:nvSpPr>
        <p:spPr>
          <a:xfrm rot="5672351" flipH="1">
            <a:off x="861258" y="1792471"/>
            <a:ext cx="564190" cy="428619"/>
          </a:xfrm>
          <a:custGeom>
            <a:avLst/>
            <a:gdLst/>
            <a:ahLst/>
            <a:cxnLst>
              <a:cxn ang="0">
                <a:pos x="wd2" y="hd2"/>
              </a:cxn>
              <a:cxn ang="5400000">
                <a:pos x="wd2" y="hd2"/>
              </a:cxn>
              <a:cxn ang="10800000">
                <a:pos x="wd2" y="hd2"/>
              </a:cxn>
              <a:cxn ang="16200000">
                <a:pos x="wd2" y="hd2"/>
              </a:cxn>
            </a:cxnLst>
            <a:rect l="0" t="0" r="r" b="b"/>
            <a:pathLst>
              <a:path w="21541" h="21600" extrusionOk="0">
                <a:moveTo>
                  <a:pt x="21541" y="2552"/>
                </a:moveTo>
                <a:cubicBezTo>
                  <a:pt x="19460" y="4999"/>
                  <a:pt x="18415" y="6221"/>
                  <a:pt x="17892" y="6834"/>
                </a:cubicBezTo>
                <a:cubicBezTo>
                  <a:pt x="17394" y="7418"/>
                  <a:pt x="17393" y="7418"/>
                  <a:pt x="17393" y="7418"/>
                </a:cubicBezTo>
                <a:cubicBezTo>
                  <a:pt x="17393" y="7418"/>
                  <a:pt x="17274" y="6901"/>
                  <a:pt x="17152" y="6384"/>
                </a:cubicBezTo>
                <a:cubicBezTo>
                  <a:pt x="17030" y="5867"/>
                  <a:pt x="16904" y="5351"/>
                  <a:pt x="16892" y="5351"/>
                </a:cubicBezTo>
                <a:cubicBezTo>
                  <a:pt x="13435" y="6534"/>
                  <a:pt x="10496" y="8046"/>
                  <a:pt x="8012" y="9835"/>
                </a:cubicBezTo>
                <a:cubicBezTo>
                  <a:pt x="5500" y="11643"/>
                  <a:pt x="3446" y="13770"/>
                  <a:pt x="2008" y="16205"/>
                </a:cubicBezTo>
                <a:cubicBezTo>
                  <a:pt x="390" y="18945"/>
                  <a:pt x="77" y="21239"/>
                  <a:pt x="0" y="21600"/>
                </a:cubicBezTo>
                <a:cubicBezTo>
                  <a:pt x="7" y="21142"/>
                  <a:pt x="-59" y="18226"/>
                  <a:pt x="1305" y="14858"/>
                </a:cubicBezTo>
                <a:cubicBezTo>
                  <a:pt x="2477" y="11966"/>
                  <a:pt x="4405" y="9357"/>
                  <a:pt x="6924" y="7197"/>
                </a:cubicBezTo>
                <a:cubicBezTo>
                  <a:pt x="9431" y="5048"/>
                  <a:pt x="12536" y="3308"/>
                  <a:pt x="16322" y="2119"/>
                </a:cubicBezTo>
                <a:cubicBezTo>
                  <a:pt x="16334" y="2081"/>
                  <a:pt x="16208" y="1551"/>
                  <a:pt x="16080" y="1031"/>
                </a:cubicBezTo>
                <a:cubicBezTo>
                  <a:pt x="15951" y="511"/>
                  <a:pt x="15819" y="0"/>
                  <a:pt x="15819" y="0"/>
                </a:cubicBezTo>
                <a:lnTo>
                  <a:pt x="21541" y="2552"/>
                </a:lnTo>
                <a:close/>
              </a:path>
            </a:pathLst>
          </a:custGeom>
          <a:gradFill flip="none" rotWithShape="1">
            <a:gsLst>
              <a:gs pos="0">
                <a:srgbClr val="C7000B"/>
              </a:gs>
              <a:gs pos="92787">
                <a:srgbClr val="C7000B">
                  <a:alpha val="0"/>
                </a:srgbClr>
              </a:gs>
            </a:gsLst>
            <a:lin ang="5400000" scaled="1"/>
            <a:tileRect/>
          </a:gradFill>
          <a:ln w="3175" cap="flat">
            <a:noFill/>
            <a:miter lim="400000"/>
          </a:ln>
          <a:effectLst/>
        </p:spPr>
        <p:txBody>
          <a:bodyPr wrap="square" lIns="50799" tIns="50799" rIns="50799" bIns="50799" numCol="1" anchor="ctr">
            <a:noAutofit/>
          </a:bodyPr>
          <a:lstStyle/>
          <a:p>
            <a:pPr algn="ctr" defTabSz="11910695">
              <a:lnSpc>
                <a:spcPct val="120000"/>
              </a:lnSpc>
              <a:defRPr sz="1400">
                <a:solidFill>
                  <a:schemeClr val="accent4"/>
                </a:solidFill>
                <a:latin typeface="FZLanTingHeiS-R-GB"/>
                <a:ea typeface="FZLanTingHeiS-R-GB"/>
                <a:cs typeface="FZLanTingHeiS-R-GB"/>
                <a:sym typeface="FZLanTingHeiS-R-GB"/>
              </a:defRPr>
            </a:pPr>
            <a:endParaRPr sz="1000">
              <a:latin typeface="微软雅黑" panose="020B0503020204020204" pitchFamily="34" charset="-122"/>
              <a:ea typeface="微软雅黑" panose="020B0503020204020204" pitchFamily="34" charset="-122"/>
            </a:endParaRPr>
          </a:p>
        </p:txBody>
      </p:sp>
      <p:sp>
        <p:nvSpPr>
          <p:cNvPr id="27" name="文本框 17"/>
          <p:cNvSpPr txBox="1"/>
          <p:nvPr/>
        </p:nvSpPr>
        <p:spPr>
          <a:xfrm>
            <a:off x="505970" y="2617243"/>
            <a:ext cx="439366" cy="138499"/>
          </a:xfrm>
          <a:prstGeom prst="rect">
            <a:avLst/>
          </a:prstGeom>
          <a:noFill/>
        </p:spPr>
        <p:txBody>
          <a:bodyPr wrap="square" lIns="0" tIns="0" rIns="0" bIns="0" rtlCol="0">
            <a:spAutoFit/>
          </a:bodyPr>
          <a:lstStyle/>
          <a:p>
            <a:pPr algn="ctr"/>
            <a:r>
              <a:rPr kumimoji="1" lang="en-US" altLang="zh-CN"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2</a:t>
            </a:r>
            <a:r>
              <a:rPr kumimoji="1" lang="zh-CN" altLang="en-US"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路鲲鹏</a:t>
            </a:r>
            <a:endParaRPr kumimoji="1" lang="zh-CN" altLang="en-US"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文本框 18"/>
          <p:cNvSpPr txBox="1"/>
          <p:nvPr/>
        </p:nvSpPr>
        <p:spPr>
          <a:xfrm>
            <a:off x="1402635" y="2301340"/>
            <a:ext cx="439366" cy="138499"/>
          </a:xfrm>
          <a:prstGeom prst="rect">
            <a:avLst/>
          </a:prstGeom>
          <a:noFill/>
        </p:spPr>
        <p:txBody>
          <a:bodyPr wrap="square" lIns="0" tIns="0" rIns="0" bIns="0" rtlCol="0">
            <a:spAutoFit/>
          </a:bodyPr>
          <a:lstStyle/>
          <a:p>
            <a:pPr algn="ctr"/>
            <a:r>
              <a:rPr kumimoji="1" lang="en-US" altLang="zh-CN"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4</a:t>
            </a:r>
            <a:r>
              <a:rPr kumimoji="1" lang="zh-CN" altLang="en-US"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路鲲鹏</a:t>
            </a:r>
            <a:endParaRPr kumimoji="1" lang="zh-CN" altLang="en-US"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文本框 19"/>
          <p:cNvSpPr txBox="1"/>
          <p:nvPr/>
        </p:nvSpPr>
        <p:spPr>
          <a:xfrm>
            <a:off x="454407" y="2053993"/>
            <a:ext cx="546886" cy="276999"/>
          </a:xfrm>
          <a:prstGeom prst="rect">
            <a:avLst/>
          </a:prstGeom>
          <a:noFill/>
        </p:spPr>
        <p:txBody>
          <a:bodyPr wrap="square" lIns="0" tIns="0" rIns="0" bIns="0" rtlCol="0">
            <a:spAutoFit/>
          </a:bodyPr>
          <a:lstStyle/>
          <a:p>
            <a:pPr algn="ctr"/>
            <a:r>
              <a:rPr kumimoji="1" lang="en-US" altLang="zh-CN"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150</a:t>
            </a:r>
            <a:r>
              <a:rPr kumimoji="1" lang="zh-CN" altLang="en-US"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万</a:t>
            </a:r>
            <a:r>
              <a:rPr kumimoji="1" lang="en-US" altLang="zh-CN" sz="90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tpmC</a:t>
            </a:r>
            <a:endParaRPr kumimoji="1" lang="zh-CN" altLang="en-US"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文本框 20"/>
          <p:cNvSpPr txBox="1"/>
          <p:nvPr/>
        </p:nvSpPr>
        <p:spPr>
          <a:xfrm>
            <a:off x="1348875" y="1466065"/>
            <a:ext cx="546886" cy="276999"/>
          </a:xfrm>
          <a:prstGeom prst="rect">
            <a:avLst/>
          </a:prstGeom>
          <a:noFill/>
        </p:spPr>
        <p:txBody>
          <a:bodyPr wrap="square" lIns="0" tIns="0" rIns="0" bIns="0" rtlCol="0">
            <a:spAutoFit/>
          </a:bodyPr>
          <a:lstStyle/>
          <a:p>
            <a:pPr algn="ctr"/>
            <a:r>
              <a:rPr kumimoji="1" lang="en-US" altLang="zh-CN"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230</a:t>
            </a:r>
            <a:r>
              <a:rPr kumimoji="1" lang="zh-CN" altLang="en-US"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万</a:t>
            </a:r>
            <a:r>
              <a:rPr kumimoji="1" lang="en-US" altLang="zh-CN" sz="90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tpmC</a:t>
            </a:r>
            <a:endParaRPr kumimoji="1" lang="zh-CN" altLang="en-US"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1" name="直接连接符 10"/>
          <p:cNvCxnSpPr/>
          <p:nvPr/>
        </p:nvCxnSpPr>
        <p:spPr>
          <a:xfrm>
            <a:off x="474587" y="3083120"/>
            <a:ext cx="1452598"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2"/>
          <p:cNvSpPr txBox="1"/>
          <p:nvPr/>
        </p:nvSpPr>
        <p:spPr>
          <a:xfrm>
            <a:off x="313187" y="3511067"/>
            <a:ext cx="1719144" cy="615553"/>
          </a:xfrm>
          <a:prstGeom prst="rect">
            <a:avLst/>
          </a:prstGeom>
          <a:noFill/>
        </p:spPr>
        <p:txBody>
          <a:bodyPr wrap="square" lIns="0" tIns="0" rIns="0" bIns="0" rtlCol="0">
            <a:spAutoFit/>
          </a:bodyPr>
          <a:lstStyle/>
          <a:p>
            <a:pPr marL="179705" indent="-179705" algn="l">
              <a:buFont typeface="Arial" panose="020B0604020202020204" pitchFamily="34" charset="0"/>
              <a:buChar char="•"/>
            </a:pP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NUMA-Aware</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数据与计算亲缘性技术</a:t>
            </a:r>
            <a:endPar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179705" indent="-179705" algn="l">
              <a:buFont typeface="Arial" panose="020B0604020202020204" pitchFamily="34" charset="0"/>
              <a:buChar char="•"/>
            </a:pP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SQL </a:t>
            </a:r>
            <a:r>
              <a:rPr kumimoji="1" lang="en-US" altLang="zh-CN" sz="100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ByPass</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、无锁优化算法，动态剪枝技术</a:t>
            </a:r>
            <a:endPar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文本框 4"/>
          <p:cNvSpPr txBox="1"/>
          <p:nvPr/>
        </p:nvSpPr>
        <p:spPr>
          <a:xfrm>
            <a:off x="2378826" y="872232"/>
            <a:ext cx="1555302" cy="436017"/>
          </a:xfrm>
          <a:prstGeom prst="rect">
            <a:avLst/>
          </a:prstGeom>
          <a:noFill/>
        </p:spPr>
        <p:txBody>
          <a:bodyPr wrap="square" lIns="0" tIns="0" rIns="0" bIns="0" rtlCol="0">
            <a:spAutoFit/>
          </a:bodyPr>
          <a:lstStyle/>
          <a:p>
            <a:pPr algn="ctr">
              <a:lnSpc>
                <a:spcPts val="3440"/>
              </a:lnSpc>
            </a:pPr>
            <a:r>
              <a:rPr kumimoji="1" lang="zh-CN" altLang="en-US"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企业级安全</a:t>
            </a:r>
            <a:r>
              <a:rPr kumimoji="1" lang="en-US" altLang="zh-CN"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&amp;</a:t>
            </a:r>
            <a:r>
              <a:rPr kumimoji="1" lang="zh-CN" altLang="en-US"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可信</a:t>
            </a:r>
            <a:endParaRPr kumimoji="1" lang="zh-CN" altLang="en-US"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23"/>
          <p:cNvSpPr/>
          <p:nvPr/>
        </p:nvSpPr>
        <p:spPr>
          <a:xfrm>
            <a:off x="2649106" y="1823362"/>
            <a:ext cx="998187" cy="273269"/>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微软雅黑" panose="020B0503020204020204" pitchFamily="34" charset="-122"/>
                <a:ea typeface="微软雅黑" panose="020B0503020204020204" pitchFamily="34" charset="-122"/>
              </a:rPr>
              <a:t>ODBC/</a:t>
            </a:r>
            <a:r>
              <a:rPr lang="zh-CN" altLang="en-US" sz="1100" dirty="0">
                <a:solidFill>
                  <a:schemeClr val="tx1"/>
                </a:solidFill>
                <a:latin typeface="微软雅黑" panose="020B0503020204020204" pitchFamily="34" charset="-122"/>
                <a:ea typeface="微软雅黑" panose="020B0503020204020204" pitchFamily="34" charset="-122"/>
              </a:rPr>
              <a:t>加密</a:t>
            </a:r>
            <a:endParaRPr lang="zh-CN" altLang="en-US" sz="1100" dirty="0">
              <a:solidFill>
                <a:schemeClr val="tx1"/>
              </a:solidFill>
              <a:latin typeface="微软雅黑" panose="020B0503020204020204" pitchFamily="34" charset="-122"/>
              <a:ea typeface="微软雅黑" panose="020B0503020204020204" pitchFamily="34" charset="-122"/>
            </a:endParaRPr>
          </a:p>
        </p:txBody>
      </p:sp>
      <p:sp>
        <p:nvSpPr>
          <p:cNvPr id="37" name="圆柱形 24"/>
          <p:cNvSpPr/>
          <p:nvPr/>
        </p:nvSpPr>
        <p:spPr>
          <a:xfrm>
            <a:off x="2861096" y="2797149"/>
            <a:ext cx="590763" cy="337384"/>
          </a:xfrm>
          <a:prstGeom prst="can">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grpSp>
        <p:nvGrpSpPr>
          <p:cNvPr id="38" name="组合 29"/>
          <p:cNvGrpSpPr/>
          <p:nvPr/>
        </p:nvGrpSpPr>
        <p:grpSpPr>
          <a:xfrm>
            <a:off x="3084070" y="1606997"/>
            <a:ext cx="164101" cy="179628"/>
            <a:chOff x="4774470" y="2293499"/>
            <a:chExt cx="254000" cy="358312"/>
          </a:xfrm>
        </p:grpSpPr>
        <p:cxnSp>
          <p:nvCxnSpPr>
            <p:cNvPr id="48" name="直接箭头连接符 26"/>
            <p:cNvCxnSpPr/>
            <p:nvPr/>
          </p:nvCxnSpPr>
          <p:spPr>
            <a:xfrm flipV="1">
              <a:off x="4774470" y="2293499"/>
              <a:ext cx="0" cy="3583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28"/>
            <p:cNvCxnSpPr/>
            <p:nvPr/>
          </p:nvCxnSpPr>
          <p:spPr>
            <a:xfrm>
              <a:off x="5028470" y="2293499"/>
              <a:ext cx="0" cy="3583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矩形 30"/>
          <p:cNvSpPr/>
          <p:nvPr/>
        </p:nvSpPr>
        <p:spPr>
          <a:xfrm>
            <a:off x="2605242" y="3106157"/>
            <a:ext cx="1170425" cy="369332"/>
          </a:xfrm>
          <a:prstGeom prst="rect">
            <a:avLst/>
          </a:prstGeom>
        </p:spPr>
        <p:txBody>
          <a:bodyPr wrap="square">
            <a:spAutoFit/>
          </a:bodyPr>
          <a:lstStyle/>
          <a:p>
            <a:pPr algn="ctr"/>
            <a:r>
              <a:rPr lang="en-US" altLang="zh-CN" sz="900" dirty="0">
                <a:latin typeface="微软雅黑" panose="020B0503020204020204" pitchFamily="34" charset="-122"/>
                <a:ea typeface="微软雅黑" panose="020B0503020204020204" pitchFamily="34" charset="-122"/>
              </a:rPr>
              <a:t>openGauss</a:t>
            </a:r>
            <a:r>
              <a:rPr lang="zh-CN" altLang="en-US" sz="900" dirty="0">
                <a:latin typeface="微软雅黑" panose="020B0503020204020204" pitchFamily="34" charset="-122"/>
                <a:ea typeface="微软雅黑" panose="020B0503020204020204" pitchFamily="34" charset="-122"/>
              </a:rPr>
              <a:t>加密存储</a:t>
            </a:r>
            <a:endParaRPr lang="zh-CN" altLang="en-US" sz="900" dirty="0">
              <a:latin typeface="微软雅黑" panose="020B0503020204020204" pitchFamily="34" charset="-122"/>
              <a:ea typeface="微软雅黑" panose="020B0503020204020204" pitchFamily="34" charset="-122"/>
            </a:endParaRPr>
          </a:p>
        </p:txBody>
      </p:sp>
      <p:cxnSp>
        <p:nvCxnSpPr>
          <p:cNvPr id="40" name="肘形连接符 32"/>
          <p:cNvCxnSpPr>
            <a:stCxn id="36" idx="3"/>
            <a:endCxn id="37" idx="4"/>
          </p:cNvCxnSpPr>
          <p:nvPr/>
        </p:nvCxnSpPr>
        <p:spPr>
          <a:xfrm flipH="1">
            <a:off x="3451859" y="1959997"/>
            <a:ext cx="195434" cy="1005844"/>
          </a:xfrm>
          <a:prstGeom prst="bentConnector3">
            <a:avLst>
              <a:gd name="adj1" fmla="val -7557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34"/>
          <p:cNvCxnSpPr>
            <a:stCxn id="37" idx="2"/>
            <a:endCxn id="36" idx="1"/>
          </p:cNvCxnSpPr>
          <p:nvPr/>
        </p:nvCxnSpPr>
        <p:spPr>
          <a:xfrm rot="10800000">
            <a:off x="2649107" y="1959997"/>
            <a:ext cx="211989" cy="1005844"/>
          </a:xfrm>
          <a:prstGeom prst="bentConnector3">
            <a:avLst>
              <a:gd name="adj1" fmla="val 1696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图片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3526" y="2298660"/>
            <a:ext cx="227797" cy="352590"/>
          </a:xfrm>
          <a:prstGeom prst="rect">
            <a:avLst/>
          </a:prstGeom>
        </p:spPr>
      </p:pic>
      <p:pic>
        <p:nvPicPr>
          <p:cNvPr id="43" name="图片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8220" y="2298660"/>
            <a:ext cx="227797" cy="352590"/>
          </a:xfrm>
          <a:prstGeom prst="rect">
            <a:avLst/>
          </a:prstGeom>
        </p:spPr>
      </p:pic>
      <p:sp>
        <p:nvSpPr>
          <p:cNvPr id="44" name="矩形 37"/>
          <p:cNvSpPr/>
          <p:nvPr/>
        </p:nvSpPr>
        <p:spPr>
          <a:xfrm>
            <a:off x="2549973" y="2270422"/>
            <a:ext cx="472665" cy="461665"/>
          </a:xfrm>
          <a:prstGeom prst="rect">
            <a:avLst/>
          </a:prstGeom>
        </p:spPr>
        <p:txBody>
          <a:bodyPr wrap="square">
            <a:spAutoFit/>
          </a:bodyPr>
          <a:lstStyle/>
          <a:p>
            <a:pPr algn="ctr"/>
            <a:r>
              <a:rPr lang="zh-CN" altLang="en-US" sz="800" dirty="0">
                <a:solidFill>
                  <a:srgbClr val="C00000"/>
                </a:solidFill>
                <a:latin typeface="微软雅黑" panose="020B0503020204020204" pitchFamily="34" charset="-122"/>
                <a:ea typeface="微软雅黑" panose="020B0503020204020204" pitchFamily="34" charset="-122"/>
              </a:rPr>
              <a:t>全密态数据库</a:t>
            </a:r>
            <a:endParaRPr lang="zh-CN" altLang="en-US" sz="800" dirty="0">
              <a:solidFill>
                <a:srgbClr val="C00000"/>
              </a:solidFill>
              <a:latin typeface="微软雅黑" panose="020B0503020204020204" pitchFamily="34" charset="-122"/>
              <a:ea typeface="微软雅黑" panose="020B0503020204020204" pitchFamily="34" charset="-122"/>
            </a:endParaRPr>
          </a:p>
        </p:txBody>
      </p:sp>
      <p:pic>
        <p:nvPicPr>
          <p:cNvPr id="45"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7486" y="2882640"/>
            <a:ext cx="162217" cy="251084"/>
          </a:xfrm>
          <a:prstGeom prst="rect">
            <a:avLst/>
          </a:prstGeom>
        </p:spPr>
      </p:pic>
      <p:sp>
        <p:nvSpPr>
          <p:cNvPr id="46" name="矩形 40"/>
          <p:cNvSpPr/>
          <p:nvPr/>
        </p:nvSpPr>
        <p:spPr>
          <a:xfrm>
            <a:off x="2951284" y="1325626"/>
            <a:ext cx="500575" cy="230832"/>
          </a:xfrm>
          <a:prstGeom prst="rect">
            <a:avLst/>
          </a:prstGeom>
          <a:ln>
            <a:solidFill>
              <a:schemeClr val="tx1"/>
            </a:solidFill>
          </a:ln>
        </p:spPr>
        <p:txBody>
          <a:bodyPr wrap="square">
            <a:spAutoFit/>
          </a:bodyPr>
          <a:lstStyle/>
          <a:p>
            <a:pPr algn="ctr"/>
            <a:r>
              <a:rPr lang="zh-CN" altLang="en-US" sz="900" dirty="0">
                <a:latin typeface="微软雅黑" panose="020B0503020204020204" pitchFamily="34" charset="-122"/>
                <a:ea typeface="微软雅黑" panose="020B0503020204020204" pitchFamily="34" charset="-122"/>
              </a:rPr>
              <a:t>用户</a:t>
            </a:r>
            <a:endParaRPr lang="zh-CN" altLang="en-US" sz="900" dirty="0">
              <a:latin typeface="微软雅黑" panose="020B0503020204020204" pitchFamily="34" charset="-122"/>
              <a:ea typeface="微软雅黑" panose="020B0503020204020204" pitchFamily="34" charset="-122"/>
            </a:endParaRPr>
          </a:p>
        </p:txBody>
      </p:sp>
      <p:sp>
        <p:nvSpPr>
          <p:cNvPr id="47" name="矩形 37"/>
          <p:cNvSpPr/>
          <p:nvPr/>
        </p:nvSpPr>
        <p:spPr>
          <a:xfrm>
            <a:off x="3303003" y="2263045"/>
            <a:ext cx="472665" cy="461665"/>
          </a:xfrm>
          <a:prstGeom prst="rect">
            <a:avLst/>
          </a:prstGeom>
        </p:spPr>
        <p:txBody>
          <a:bodyPr wrap="square">
            <a:spAutoFit/>
          </a:bodyPr>
          <a:lstStyle/>
          <a:p>
            <a:pPr algn="ctr"/>
            <a:r>
              <a:rPr lang="zh-CN" altLang="en-US" sz="800" dirty="0">
                <a:solidFill>
                  <a:srgbClr val="C00000"/>
                </a:solidFill>
                <a:latin typeface="微软雅黑" panose="020B0503020204020204" pitchFamily="34" charset="-122"/>
                <a:ea typeface="微软雅黑" panose="020B0503020204020204" pitchFamily="34" charset="-122"/>
              </a:rPr>
              <a:t>多方共识可信</a:t>
            </a:r>
            <a:endParaRPr lang="zh-CN" altLang="en-US" sz="800" dirty="0">
              <a:solidFill>
                <a:srgbClr val="C00000"/>
              </a:solidFill>
              <a:latin typeface="微软雅黑" panose="020B0503020204020204" pitchFamily="34" charset="-122"/>
              <a:ea typeface="微软雅黑" panose="020B0503020204020204" pitchFamily="34" charset="-122"/>
            </a:endParaRPr>
          </a:p>
        </p:txBody>
      </p:sp>
      <p:sp>
        <p:nvSpPr>
          <p:cNvPr id="35" name="文本框 42"/>
          <p:cNvSpPr txBox="1"/>
          <p:nvPr/>
        </p:nvSpPr>
        <p:spPr>
          <a:xfrm>
            <a:off x="2311753" y="3463730"/>
            <a:ext cx="1735725" cy="769441"/>
          </a:xfrm>
          <a:prstGeom prst="rect">
            <a:avLst/>
          </a:prstGeom>
          <a:noFill/>
        </p:spPr>
        <p:txBody>
          <a:bodyPr wrap="square" lIns="0" tIns="0" rIns="0" bIns="0" rtlCol="0">
            <a:spAutoFit/>
          </a:bodyPr>
          <a:lstStyle/>
          <a:p>
            <a:pPr marL="179705" indent="-179705" algn="l">
              <a:buFont typeface="Arial" panose="020B0604020202020204" pitchFamily="34" charset="0"/>
              <a:buChar char="•"/>
            </a:pP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KMC</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安全密钥管理，客户端加解密，</a:t>
            </a: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openGauss</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加密存储，实现数据全生命周期隐私保护</a:t>
            </a:r>
            <a:endPar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179705" indent="-179705" algn="l">
              <a:buFont typeface="Arial" panose="020B0604020202020204" pitchFamily="34" charset="0"/>
              <a:buChar char="•"/>
            </a:pP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原生多方共识，数据防篡改</a:t>
            </a:r>
            <a:endPar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文本框 5"/>
          <p:cNvSpPr txBox="1"/>
          <p:nvPr/>
        </p:nvSpPr>
        <p:spPr>
          <a:xfrm>
            <a:off x="4559818" y="875890"/>
            <a:ext cx="1345628" cy="436017"/>
          </a:xfrm>
          <a:prstGeom prst="rect">
            <a:avLst/>
          </a:prstGeom>
          <a:noFill/>
        </p:spPr>
        <p:txBody>
          <a:bodyPr wrap="square" lIns="0" tIns="0" rIns="0" bIns="0" rtlCol="0">
            <a:spAutoFit/>
          </a:bodyPr>
          <a:lstStyle/>
          <a:p>
            <a:pPr algn="ctr">
              <a:lnSpc>
                <a:spcPts val="3440"/>
              </a:lnSpc>
            </a:pPr>
            <a:r>
              <a:rPr kumimoji="1" lang="zh-CN" altLang="en-US"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企业级高可用</a:t>
            </a:r>
            <a:endParaRPr kumimoji="1" lang="zh-CN" altLang="en-US"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4" name="直接连接符 43"/>
          <p:cNvCxnSpPr/>
          <p:nvPr/>
        </p:nvCxnSpPr>
        <p:spPr>
          <a:xfrm flipV="1">
            <a:off x="4680320" y="3086680"/>
            <a:ext cx="1428454" cy="3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44"/>
          <p:cNvCxnSpPr/>
          <p:nvPr/>
        </p:nvCxnSpPr>
        <p:spPr>
          <a:xfrm rot="16200000">
            <a:off x="3939549" y="2346921"/>
            <a:ext cx="14815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46"/>
          <p:cNvCxnSpPr/>
          <p:nvPr/>
        </p:nvCxnSpPr>
        <p:spPr>
          <a:xfrm>
            <a:off x="4680320" y="2028170"/>
            <a:ext cx="3025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48"/>
          <p:cNvCxnSpPr/>
          <p:nvPr/>
        </p:nvCxnSpPr>
        <p:spPr>
          <a:xfrm>
            <a:off x="4982900" y="2028170"/>
            <a:ext cx="136809" cy="10595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0"/>
          <p:cNvCxnSpPr/>
          <p:nvPr/>
        </p:nvCxnSpPr>
        <p:spPr>
          <a:xfrm flipV="1">
            <a:off x="5119709" y="2036660"/>
            <a:ext cx="106759" cy="105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1"/>
          <p:cNvCxnSpPr/>
          <p:nvPr/>
        </p:nvCxnSpPr>
        <p:spPr>
          <a:xfrm>
            <a:off x="5785693" y="2049260"/>
            <a:ext cx="32308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2"/>
          <p:cNvCxnSpPr/>
          <p:nvPr/>
        </p:nvCxnSpPr>
        <p:spPr>
          <a:xfrm flipV="1">
            <a:off x="5310304" y="2035142"/>
            <a:ext cx="270874" cy="105457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直接连接符 56"/>
          <p:cNvCxnSpPr/>
          <p:nvPr/>
        </p:nvCxnSpPr>
        <p:spPr>
          <a:xfrm>
            <a:off x="4680320" y="2036660"/>
            <a:ext cx="30258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直接连接符 57"/>
          <p:cNvCxnSpPr/>
          <p:nvPr/>
        </p:nvCxnSpPr>
        <p:spPr>
          <a:xfrm>
            <a:off x="4980022" y="2030194"/>
            <a:ext cx="136809" cy="105952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直接连接符 59"/>
          <p:cNvCxnSpPr/>
          <p:nvPr/>
        </p:nvCxnSpPr>
        <p:spPr>
          <a:xfrm>
            <a:off x="5581178" y="2043600"/>
            <a:ext cx="23258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64" name="文本框 60"/>
          <p:cNvSpPr txBox="1"/>
          <p:nvPr/>
        </p:nvSpPr>
        <p:spPr>
          <a:xfrm>
            <a:off x="4326786" y="2856700"/>
            <a:ext cx="389850" cy="338554"/>
          </a:xfrm>
          <a:prstGeom prst="rect">
            <a:avLst/>
          </a:prstGeom>
          <a:noFill/>
        </p:spPr>
        <p:txBody>
          <a:bodyPr wrap="none" rtlCol="0">
            <a:spAutoFit/>
          </a:bodyPr>
          <a:lstStyle/>
          <a:p>
            <a:r>
              <a:rPr lang="zh-CN" altLang="en-US" sz="800" dirty="0">
                <a:solidFill>
                  <a:srgbClr val="666666">
                    <a:lumMod val="65000"/>
                  </a:srgbClr>
                </a:solidFill>
                <a:latin typeface="微软雅黑" panose="020B0503020204020204" pitchFamily="34" charset="-122"/>
                <a:ea typeface="微软雅黑" panose="020B0503020204020204" pitchFamily="34" charset="-122"/>
              </a:rPr>
              <a:t>不可</a:t>
            </a:r>
            <a:endParaRPr lang="en-US" altLang="zh-CN" sz="800" dirty="0">
              <a:solidFill>
                <a:srgbClr val="666666">
                  <a:lumMod val="65000"/>
                </a:srgbClr>
              </a:solidFill>
              <a:latin typeface="微软雅黑" panose="020B0503020204020204" pitchFamily="34" charset="-122"/>
              <a:ea typeface="微软雅黑" panose="020B0503020204020204" pitchFamily="34" charset="-122"/>
            </a:endParaRPr>
          </a:p>
          <a:p>
            <a:r>
              <a:rPr lang="zh-CN" altLang="en-US" sz="800" dirty="0">
                <a:solidFill>
                  <a:srgbClr val="666666">
                    <a:lumMod val="65000"/>
                  </a:srgbClr>
                </a:solidFill>
                <a:latin typeface="微软雅黑" panose="020B0503020204020204" pitchFamily="34" charset="-122"/>
                <a:ea typeface="微软雅黑" panose="020B0503020204020204" pitchFamily="34" charset="-122"/>
              </a:rPr>
              <a:t>服务</a:t>
            </a:r>
            <a:endParaRPr lang="zh-CN" altLang="en-US" sz="800" dirty="0">
              <a:solidFill>
                <a:srgbClr val="666666">
                  <a:lumMod val="65000"/>
                </a:srgbClr>
              </a:solidFill>
              <a:latin typeface="微软雅黑" panose="020B0503020204020204" pitchFamily="34" charset="-122"/>
              <a:ea typeface="微软雅黑" panose="020B0503020204020204" pitchFamily="34" charset="-122"/>
            </a:endParaRPr>
          </a:p>
        </p:txBody>
      </p:sp>
      <p:sp>
        <p:nvSpPr>
          <p:cNvPr id="65" name="文本框 61"/>
          <p:cNvSpPr txBox="1"/>
          <p:nvPr/>
        </p:nvSpPr>
        <p:spPr>
          <a:xfrm>
            <a:off x="4326786" y="2321479"/>
            <a:ext cx="389850" cy="338554"/>
          </a:xfrm>
          <a:prstGeom prst="rect">
            <a:avLst/>
          </a:prstGeom>
          <a:noFill/>
        </p:spPr>
        <p:txBody>
          <a:bodyPr wrap="none" rtlCol="0">
            <a:spAutoFit/>
          </a:bodyPr>
          <a:lstStyle/>
          <a:p>
            <a:r>
              <a:rPr lang="zh-CN" altLang="en-US" sz="800" dirty="0">
                <a:solidFill>
                  <a:srgbClr val="666666">
                    <a:lumMod val="65000"/>
                  </a:srgbClr>
                </a:solidFill>
                <a:latin typeface="微软雅黑" panose="020B0503020204020204" pitchFamily="34" charset="-122"/>
                <a:ea typeface="微软雅黑" panose="020B0503020204020204" pitchFamily="34" charset="-122"/>
              </a:rPr>
              <a:t>部分</a:t>
            </a:r>
            <a:endParaRPr lang="en-US" altLang="zh-CN" sz="800" dirty="0">
              <a:solidFill>
                <a:srgbClr val="666666">
                  <a:lumMod val="65000"/>
                </a:srgbClr>
              </a:solidFill>
              <a:latin typeface="微软雅黑" panose="020B0503020204020204" pitchFamily="34" charset="-122"/>
              <a:ea typeface="微软雅黑" panose="020B0503020204020204" pitchFamily="34" charset="-122"/>
            </a:endParaRPr>
          </a:p>
          <a:p>
            <a:r>
              <a:rPr lang="zh-CN" altLang="en-US" sz="800" dirty="0">
                <a:solidFill>
                  <a:srgbClr val="666666">
                    <a:lumMod val="65000"/>
                  </a:srgbClr>
                </a:solidFill>
                <a:latin typeface="微软雅黑" panose="020B0503020204020204" pitchFamily="34" charset="-122"/>
                <a:ea typeface="微软雅黑" panose="020B0503020204020204" pitchFamily="34" charset="-122"/>
              </a:rPr>
              <a:t>服务</a:t>
            </a:r>
            <a:endParaRPr lang="zh-CN" altLang="en-US" sz="800" dirty="0">
              <a:solidFill>
                <a:srgbClr val="666666">
                  <a:lumMod val="65000"/>
                </a:srgbClr>
              </a:solidFill>
              <a:latin typeface="微软雅黑" panose="020B0503020204020204" pitchFamily="34" charset="-122"/>
              <a:ea typeface="微软雅黑" panose="020B0503020204020204" pitchFamily="34" charset="-122"/>
            </a:endParaRPr>
          </a:p>
        </p:txBody>
      </p:sp>
      <p:sp>
        <p:nvSpPr>
          <p:cNvPr id="66" name="文本框 62"/>
          <p:cNvSpPr txBox="1"/>
          <p:nvPr/>
        </p:nvSpPr>
        <p:spPr>
          <a:xfrm>
            <a:off x="4326786" y="1893495"/>
            <a:ext cx="389850" cy="338554"/>
          </a:xfrm>
          <a:prstGeom prst="rect">
            <a:avLst/>
          </a:prstGeom>
          <a:noFill/>
        </p:spPr>
        <p:txBody>
          <a:bodyPr wrap="none" rtlCol="0">
            <a:spAutoFit/>
          </a:bodyPr>
          <a:lstStyle/>
          <a:p>
            <a:r>
              <a:rPr lang="zh-CN" altLang="en-US" sz="800" dirty="0">
                <a:solidFill>
                  <a:srgbClr val="666666">
                    <a:lumMod val="65000"/>
                  </a:srgbClr>
                </a:solidFill>
                <a:latin typeface="微软雅黑" panose="020B0503020204020204" pitchFamily="34" charset="-122"/>
                <a:ea typeface="微软雅黑" panose="020B0503020204020204" pitchFamily="34" charset="-122"/>
              </a:rPr>
              <a:t>完全</a:t>
            </a:r>
            <a:endParaRPr lang="en-US" altLang="zh-CN" sz="800" dirty="0">
              <a:solidFill>
                <a:srgbClr val="666666">
                  <a:lumMod val="65000"/>
                </a:srgbClr>
              </a:solidFill>
              <a:latin typeface="微软雅黑" panose="020B0503020204020204" pitchFamily="34" charset="-122"/>
              <a:ea typeface="微软雅黑" panose="020B0503020204020204" pitchFamily="34" charset="-122"/>
            </a:endParaRPr>
          </a:p>
          <a:p>
            <a:r>
              <a:rPr lang="zh-CN" altLang="en-US" sz="800" dirty="0">
                <a:solidFill>
                  <a:srgbClr val="666666">
                    <a:lumMod val="65000"/>
                  </a:srgbClr>
                </a:solidFill>
                <a:latin typeface="微软雅黑" panose="020B0503020204020204" pitchFamily="34" charset="-122"/>
                <a:ea typeface="微软雅黑" panose="020B0503020204020204" pitchFamily="34" charset="-122"/>
              </a:rPr>
              <a:t>服务</a:t>
            </a:r>
            <a:endParaRPr lang="zh-CN" altLang="en-US" sz="800" dirty="0">
              <a:solidFill>
                <a:srgbClr val="666666">
                  <a:lumMod val="65000"/>
                </a:srgbClr>
              </a:solidFill>
              <a:latin typeface="微软雅黑" panose="020B0503020204020204" pitchFamily="34" charset="-122"/>
              <a:ea typeface="微软雅黑" panose="020B0503020204020204" pitchFamily="34" charset="-122"/>
            </a:endParaRPr>
          </a:p>
        </p:txBody>
      </p:sp>
      <p:sp>
        <p:nvSpPr>
          <p:cNvPr id="67" name="文本框 64"/>
          <p:cNvSpPr txBox="1"/>
          <p:nvPr/>
        </p:nvSpPr>
        <p:spPr>
          <a:xfrm>
            <a:off x="4964806" y="1512737"/>
            <a:ext cx="378630" cy="184666"/>
          </a:xfrm>
          <a:prstGeom prst="rect">
            <a:avLst/>
          </a:prstGeom>
          <a:noFill/>
        </p:spPr>
        <p:txBody>
          <a:bodyPr wrap="none" rtlCol="0">
            <a:spAutoFit/>
          </a:bodyPr>
          <a:lstStyle/>
          <a:p>
            <a:r>
              <a:rPr lang="en-US" altLang="zh-CN" sz="600" b="1" dirty="0">
                <a:solidFill>
                  <a:srgbClr val="666666">
                    <a:lumMod val="65000"/>
                  </a:srgbClr>
                </a:solidFill>
                <a:latin typeface="微软雅黑" panose="020B0503020204020204" pitchFamily="34" charset="-122"/>
                <a:ea typeface="微软雅黑" panose="020B0503020204020204" pitchFamily="34" charset="-122"/>
              </a:rPr>
              <a:t>&lt;10s</a:t>
            </a:r>
            <a:endParaRPr lang="zh-CN" altLang="en-US" sz="600" b="1" dirty="0">
              <a:solidFill>
                <a:srgbClr val="666666">
                  <a:lumMod val="65000"/>
                </a:srgbClr>
              </a:solidFill>
              <a:latin typeface="微软雅黑" panose="020B0503020204020204" pitchFamily="34" charset="-122"/>
              <a:ea typeface="微软雅黑" panose="020B0503020204020204" pitchFamily="34" charset="-122"/>
            </a:endParaRPr>
          </a:p>
        </p:txBody>
      </p:sp>
      <p:sp>
        <p:nvSpPr>
          <p:cNvPr id="68" name="矩形 65"/>
          <p:cNvSpPr/>
          <p:nvPr/>
        </p:nvSpPr>
        <p:spPr>
          <a:xfrm>
            <a:off x="4984819" y="1901720"/>
            <a:ext cx="596359" cy="134940"/>
          </a:xfrm>
          <a:prstGeom prst="rect">
            <a:avLst/>
          </a:prstGeom>
          <a:solidFill>
            <a:srgbClr val="C0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9" name="矩形 63"/>
          <p:cNvSpPr/>
          <p:nvPr/>
        </p:nvSpPr>
        <p:spPr>
          <a:xfrm>
            <a:off x="4982900" y="1731426"/>
            <a:ext cx="243567" cy="312174"/>
          </a:xfrm>
          <a:prstGeom prst="rect">
            <a:avLst/>
          </a:prstGeom>
          <a:solidFill>
            <a:srgbClr val="FFC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70" name="文本框 66"/>
          <p:cNvSpPr txBox="1"/>
          <p:nvPr/>
        </p:nvSpPr>
        <p:spPr>
          <a:xfrm>
            <a:off x="5267386" y="1717034"/>
            <a:ext cx="378630" cy="184666"/>
          </a:xfrm>
          <a:prstGeom prst="rect">
            <a:avLst/>
          </a:prstGeom>
          <a:noFill/>
        </p:spPr>
        <p:txBody>
          <a:bodyPr wrap="none" rtlCol="0">
            <a:spAutoFit/>
          </a:bodyPr>
          <a:lstStyle/>
          <a:p>
            <a:r>
              <a:rPr lang="en-US" altLang="zh-CN" sz="600" b="1" dirty="0">
                <a:solidFill>
                  <a:srgbClr val="666666">
                    <a:lumMod val="65000"/>
                  </a:srgbClr>
                </a:solidFill>
                <a:latin typeface="微软雅黑" panose="020B0503020204020204" pitchFamily="34" charset="-122"/>
                <a:ea typeface="微软雅黑" panose="020B0503020204020204" pitchFamily="34" charset="-122"/>
              </a:rPr>
              <a:t>&gt;30s</a:t>
            </a:r>
            <a:endParaRPr lang="zh-CN" altLang="en-US" sz="600" b="1" dirty="0">
              <a:solidFill>
                <a:srgbClr val="666666">
                  <a:lumMod val="65000"/>
                </a:srgbClr>
              </a:solidFill>
              <a:latin typeface="微软雅黑" panose="020B0503020204020204" pitchFamily="34" charset="-122"/>
              <a:ea typeface="微软雅黑" panose="020B0503020204020204" pitchFamily="34" charset="-122"/>
            </a:endParaRPr>
          </a:p>
        </p:txBody>
      </p:sp>
      <p:sp>
        <p:nvSpPr>
          <p:cNvPr id="71" name="文本框 67"/>
          <p:cNvSpPr txBox="1"/>
          <p:nvPr/>
        </p:nvSpPr>
        <p:spPr>
          <a:xfrm>
            <a:off x="5742723" y="3176393"/>
            <a:ext cx="389850" cy="215444"/>
          </a:xfrm>
          <a:prstGeom prst="rect">
            <a:avLst/>
          </a:prstGeom>
          <a:noFill/>
        </p:spPr>
        <p:txBody>
          <a:bodyPr wrap="none" rtlCol="0">
            <a:spAutoFit/>
          </a:bodyPr>
          <a:lstStyle/>
          <a:p>
            <a:r>
              <a:rPr lang="zh-CN" altLang="en-US" sz="800" dirty="0">
                <a:solidFill>
                  <a:srgbClr val="666666">
                    <a:lumMod val="65000"/>
                  </a:srgbClr>
                </a:solidFill>
                <a:latin typeface="微软雅黑" panose="020B0503020204020204" pitchFamily="34" charset="-122"/>
                <a:ea typeface="微软雅黑" panose="020B0503020204020204" pitchFamily="34" charset="-122"/>
              </a:rPr>
              <a:t>时间</a:t>
            </a:r>
            <a:endParaRPr lang="zh-CN" altLang="en-US" sz="800" dirty="0">
              <a:solidFill>
                <a:srgbClr val="666666">
                  <a:lumMod val="65000"/>
                </a:srgbClr>
              </a:solidFill>
              <a:latin typeface="微软雅黑" panose="020B0503020204020204" pitchFamily="34" charset="-122"/>
              <a:ea typeface="微软雅黑" panose="020B0503020204020204" pitchFamily="34" charset="-122"/>
            </a:endParaRPr>
          </a:p>
        </p:txBody>
      </p:sp>
      <p:sp>
        <p:nvSpPr>
          <p:cNvPr id="72" name="文本框 68"/>
          <p:cNvSpPr txBox="1"/>
          <p:nvPr/>
        </p:nvSpPr>
        <p:spPr>
          <a:xfrm>
            <a:off x="5730138" y="2290151"/>
            <a:ext cx="502598" cy="184666"/>
          </a:xfrm>
          <a:prstGeom prst="rect">
            <a:avLst/>
          </a:prstGeom>
          <a:noFill/>
          <a:ln>
            <a:solidFill>
              <a:srgbClr val="00B050"/>
            </a:solidFill>
          </a:ln>
        </p:spPr>
        <p:txBody>
          <a:bodyPr wrap="square" rtlCol="0">
            <a:spAutoFit/>
          </a:bodyPr>
          <a:lstStyle/>
          <a:p>
            <a:r>
              <a:rPr lang="zh-CN" altLang="en-US" sz="600" dirty="0">
                <a:solidFill>
                  <a:srgbClr val="00B050"/>
                </a:solidFill>
                <a:latin typeface="微软雅黑" panose="020B0503020204020204" pitchFamily="34" charset="-122"/>
                <a:ea typeface="微软雅黑" panose="020B0503020204020204" pitchFamily="34" charset="-122"/>
              </a:rPr>
              <a:t>其他产品</a:t>
            </a:r>
            <a:endParaRPr lang="zh-CN" altLang="en-US" sz="600" dirty="0">
              <a:solidFill>
                <a:srgbClr val="00B050"/>
              </a:solidFill>
              <a:latin typeface="微软雅黑" panose="020B0503020204020204" pitchFamily="34" charset="-122"/>
              <a:ea typeface="微软雅黑" panose="020B0503020204020204" pitchFamily="34" charset="-122"/>
            </a:endParaRPr>
          </a:p>
        </p:txBody>
      </p:sp>
      <p:cxnSp>
        <p:nvCxnSpPr>
          <p:cNvPr id="73" name="直接箭头连接符 70"/>
          <p:cNvCxnSpPr/>
          <p:nvPr/>
        </p:nvCxnSpPr>
        <p:spPr>
          <a:xfrm flipH="1" flipV="1">
            <a:off x="5540154" y="2204419"/>
            <a:ext cx="157317" cy="1268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5636894" y="1623704"/>
            <a:ext cx="595035" cy="184666"/>
          </a:xfrm>
          <a:prstGeom prst="rect">
            <a:avLst/>
          </a:prstGeom>
          <a:noFill/>
        </p:spPr>
        <p:txBody>
          <a:bodyPr wrap="none" rtlCol="0">
            <a:spAutoFit/>
          </a:bodyPr>
          <a:lstStyle/>
          <a:p>
            <a:r>
              <a:rPr lang="en-US" altLang="zh-CN" sz="600" dirty="0">
                <a:solidFill>
                  <a:srgbClr val="FF0000"/>
                </a:solidFill>
                <a:latin typeface="微软雅黑" panose="020B0503020204020204" pitchFamily="34" charset="-122"/>
                <a:ea typeface="微软雅黑" panose="020B0503020204020204" pitchFamily="34" charset="-122"/>
              </a:rPr>
              <a:t>openGauss</a:t>
            </a:r>
            <a:endParaRPr lang="zh-CN" altLang="en-US" sz="600" dirty="0">
              <a:solidFill>
                <a:srgbClr val="FF0000"/>
              </a:solidFill>
              <a:latin typeface="微软雅黑" panose="020B0503020204020204" pitchFamily="34" charset="-122"/>
              <a:ea typeface="微软雅黑" panose="020B0503020204020204" pitchFamily="34" charset="-122"/>
            </a:endParaRPr>
          </a:p>
        </p:txBody>
      </p:sp>
      <p:cxnSp>
        <p:nvCxnSpPr>
          <p:cNvPr id="75" name="直接箭头连接符 75"/>
          <p:cNvCxnSpPr/>
          <p:nvPr/>
        </p:nvCxnSpPr>
        <p:spPr>
          <a:xfrm>
            <a:off x="5802594" y="1781100"/>
            <a:ext cx="94478" cy="255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78"/>
          <p:cNvSpPr txBox="1"/>
          <p:nvPr/>
        </p:nvSpPr>
        <p:spPr>
          <a:xfrm>
            <a:off x="4359497" y="3482856"/>
            <a:ext cx="1812756" cy="615553"/>
          </a:xfrm>
          <a:prstGeom prst="rect">
            <a:avLst/>
          </a:prstGeom>
          <a:noFill/>
        </p:spPr>
        <p:txBody>
          <a:bodyPr wrap="square" lIns="0" tIns="0" rIns="0" bIns="0" rtlCol="0">
            <a:spAutoFit/>
          </a:bodyPr>
          <a:lstStyle/>
          <a:p>
            <a:pPr marL="179705" indent="-179705" algn="l">
              <a:buFont typeface="Arial" panose="020B0604020202020204" pitchFamily="34" charset="0"/>
              <a:buChar char="•"/>
            </a:pP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日志并行回放，同</a:t>
            </a: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DC</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內</a:t>
            </a: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RTO&lt;10s</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，单域最佳</a:t>
            </a:r>
            <a:endPar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179705" indent="-179705" algn="l">
              <a:buFont typeface="Arial" panose="020B0604020202020204" pitchFamily="34" charset="0"/>
              <a:buChar char="•"/>
            </a:pP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基于</a:t>
            </a:r>
            <a:r>
              <a:rPr kumimoji="1" lang="en-US" altLang="zh-CN" sz="100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Paxos</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协议的多地多中心，实现全域高可用</a:t>
            </a:r>
            <a:endPar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7" name="文本框 6"/>
          <p:cNvSpPr txBox="1"/>
          <p:nvPr/>
        </p:nvSpPr>
        <p:spPr>
          <a:xfrm>
            <a:off x="6678242" y="917475"/>
            <a:ext cx="1345627" cy="436017"/>
          </a:xfrm>
          <a:prstGeom prst="rect">
            <a:avLst/>
          </a:prstGeom>
          <a:noFill/>
        </p:spPr>
        <p:txBody>
          <a:bodyPr wrap="square" lIns="0" tIns="0" rIns="0" bIns="0" rtlCol="0">
            <a:spAutoFit/>
          </a:bodyPr>
          <a:lstStyle/>
          <a:p>
            <a:pPr algn="ctr">
              <a:lnSpc>
                <a:spcPts val="3440"/>
              </a:lnSpc>
            </a:pPr>
            <a:r>
              <a:rPr kumimoji="1" lang="zh-CN" altLang="en-US"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企业级智能</a:t>
            </a:r>
            <a:endParaRPr kumimoji="1" lang="zh-CN" altLang="en-US"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8" name="文本框 93"/>
          <p:cNvSpPr txBox="1"/>
          <p:nvPr/>
        </p:nvSpPr>
        <p:spPr>
          <a:xfrm>
            <a:off x="6519499" y="3506463"/>
            <a:ext cx="1795870" cy="769441"/>
          </a:xfrm>
          <a:prstGeom prst="rect">
            <a:avLst/>
          </a:prstGeom>
          <a:noFill/>
        </p:spPr>
        <p:txBody>
          <a:bodyPr wrap="square" lIns="0" tIns="0" rIns="0" bIns="0" rtlCol="0">
            <a:spAutoFit/>
          </a:bodyPr>
          <a:lstStyle/>
          <a:p>
            <a:pPr marL="179705" indent="-179705">
              <a:buFont typeface="Arial" panose="020B0604020202020204" pitchFamily="34" charset="0"/>
              <a:buChar char="•"/>
            </a:pP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智能索引推荐，慢</a:t>
            </a: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SQL</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诊断，解决</a:t>
            </a: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90%</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索引问题，性能提升</a:t>
            </a: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10</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倍，提升运维效率</a:t>
            </a:r>
            <a:endPar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179705" indent="-179705" algn="l">
              <a:buFont typeface="Arial" panose="020B0604020202020204" pitchFamily="34" charset="0"/>
              <a:buChar char="•"/>
            </a:pP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原生</a:t>
            </a: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AI</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能力，懂</a:t>
            </a: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SQL</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就能用</a:t>
            </a: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AI</a:t>
            </a:r>
            <a:endPar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9" name="图片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2853" y="2211222"/>
            <a:ext cx="492139" cy="503393"/>
          </a:xfrm>
          <a:prstGeom prst="rect">
            <a:avLst/>
          </a:prstGeom>
        </p:spPr>
      </p:pic>
      <p:pic>
        <p:nvPicPr>
          <p:cNvPr id="88" name="图片 79"/>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6930295" y="2421003"/>
            <a:ext cx="509234" cy="684897"/>
          </a:xfrm>
          <a:prstGeom prst="rect">
            <a:avLst/>
          </a:prstGeom>
        </p:spPr>
      </p:pic>
      <p:sp>
        <p:nvSpPr>
          <p:cNvPr id="81" name="矩形 84"/>
          <p:cNvSpPr/>
          <p:nvPr/>
        </p:nvSpPr>
        <p:spPr>
          <a:xfrm>
            <a:off x="6648199" y="2141497"/>
            <a:ext cx="697627" cy="246221"/>
          </a:xfrm>
          <a:prstGeom prst="rect">
            <a:avLst/>
          </a:prstGeom>
        </p:spPr>
        <p:txBody>
          <a:bodyPr wrap="none">
            <a:spAutoFit/>
          </a:bodyPr>
          <a:lstStyle/>
          <a:p>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智能索引</a:t>
            </a:r>
            <a:endPar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2" name="矩形 90"/>
          <p:cNvSpPr/>
          <p:nvPr/>
        </p:nvSpPr>
        <p:spPr>
          <a:xfrm>
            <a:off x="7394643" y="1577877"/>
            <a:ext cx="822661" cy="246221"/>
          </a:xfrm>
          <a:prstGeom prst="rect">
            <a:avLst/>
          </a:prstGeom>
        </p:spPr>
        <p:txBody>
          <a:bodyPr wrap="none">
            <a:spAutoFit/>
          </a:bodyPr>
          <a:lstStyle/>
          <a:p>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原生</a:t>
            </a: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DB4AI</a:t>
            </a:r>
            <a:endPar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3" name="左箭头 91"/>
          <p:cNvSpPr/>
          <p:nvPr/>
        </p:nvSpPr>
        <p:spPr>
          <a:xfrm rot="1438287">
            <a:off x="7189158" y="2255332"/>
            <a:ext cx="193633" cy="226025"/>
          </a:xfrm>
          <a:prstGeom prst="lef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84" name="矩形 95"/>
          <p:cNvSpPr/>
          <p:nvPr/>
        </p:nvSpPr>
        <p:spPr>
          <a:xfrm>
            <a:off x="6686937" y="1714339"/>
            <a:ext cx="813043" cy="246221"/>
          </a:xfrm>
          <a:prstGeom prst="rect">
            <a:avLst/>
          </a:prstGeom>
        </p:spPr>
        <p:txBody>
          <a:bodyPr wrap="none">
            <a:spAutoFit/>
          </a:bodyPr>
          <a:lstStyle/>
          <a:p>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慢</a:t>
            </a: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SQL</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诊断</a:t>
            </a:r>
            <a:endPar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5" name="左箭头 96"/>
          <p:cNvSpPr/>
          <p:nvPr/>
        </p:nvSpPr>
        <p:spPr>
          <a:xfrm rot="3022291">
            <a:off x="7254062" y="2050526"/>
            <a:ext cx="299711" cy="146027"/>
          </a:xfrm>
          <a:prstGeom prst="lef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86" name="左箭头 97"/>
          <p:cNvSpPr/>
          <p:nvPr/>
        </p:nvSpPr>
        <p:spPr>
          <a:xfrm rot="6264297">
            <a:off x="7512048" y="1971370"/>
            <a:ext cx="299711" cy="146027"/>
          </a:xfrm>
          <a:prstGeom prst="lef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91" name="圆角矩形 105"/>
          <p:cNvSpPr/>
          <p:nvPr/>
        </p:nvSpPr>
        <p:spPr>
          <a:xfrm>
            <a:off x="179512" y="714884"/>
            <a:ext cx="8207866" cy="3653807"/>
          </a:xfrm>
          <a:prstGeom prst="roundRect">
            <a:avLst>
              <a:gd name="adj" fmla="val 2322"/>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pic>
        <p:nvPicPr>
          <p:cNvPr id="93" name="图片 10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6452" y="526758"/>
            <a:ext cx="418690" cy="465731"/>
          </a:xfrm>
          <a:prstGeom prst="rect">
            <a:avLst/>
          </a:prstGeom>
          <a:solidFill>
            <a:schemeClr val="bg1"/>
          </a:solidFill>
        </p:spPr>
      </p:pic>
      <p:sp>
        <p:nvSpPr>
          <p:cNvPr id="94" name="文本框 104"/>
          <p:cNvSpPr txBox="1"/>
          <p:nvPr/>
        </p:nvSpPr>
        <p:spPr>
          <a:xfrm>
            <a:off x="3370918" y="483518"/>
            <a:ext cx="2489160" cy="436017"/>
          </a:xfrm>
          <a:prstGeom prst="rect">
            <a:avLst/>
          </a:prstGeom>
          <a:solidFill>
            <a:schemeClr val="bg1"/>
          </a:solidFill>
          <a:ln>
            <a:solidFill>
              <a:schemeClr val="bg1"/>
            </a:solidFill>
          </a:ln>
        </p:spPr>
        <p:txBody>
          <a:bodyPr wrap="square" lIns="0" tIns="0" rIns="0" bIns="0" rtlCol="0">
            <a:spAutoFit/>
          </a:bodyPr>
          <a:lstStyle/>
          <a:p>
            <a:pPr algn="ctr">
              <a:lnSpc>
                <a:spcPts val="3440"/>
              </a:lnSpc>
            </a:pPr>
            <a:r>
              <a:rPr kumimoji="1" lang="zh-CN" altLang="en-US" sz="1400" b="1" dirty="0">
                <a:solidFill>
                  <a:srgbClr val="1296DB"/>
                </a:solidFill>
                <a:latin typeface="微软雅黑" panose="020B0503020204020204" pitchFamily="34" charset="-122"/>
                <a:ea typeface="微软雅黑" panose="020B0503020204020204" pitchFamily="34" charset="-122"/>
                <a:cs typeface="Arial" panose="020B0604020202020204" pitchFamily="34" charset="0"/>
              </a:rPr>
              <a:t>企业核心业务数据管理需求</a:t>
            </a:r>
            <a:endParaRPr kumimoji="1" lang="zh-CN" altLang="en-US" sz="1400" b="1" dirty="0">
              <a:solidFill>
                <a:srgbClr val="1296DB"/>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6" name="Subtitle 2"/>
          <p:cNvSpPr txBox="1"/>
          <p:nvPr/>
        </p:nvSpPr>
        <p:spPr>
          <a:xfrm>
            <a:off x="1076652" y="-31469"/>
            <a:ext cx="6939169" cy="436017"/>
          </a:xfrm>
          <a:prstGeom prst="rect">
            <a:avLst/>
          </a:prstGeom>
        </p:spPr>
        <p:txBody>
          <a:bodyPr wrap="square" lIns="0" tIns="0" rIns="0" bIns="0" anchor="t">
            <a:spAutoFit/>
          </a:bodyPr>
          <a:lstStyle>
            <a:lvl1pPr marL="0" indent="0" algn="l" defTabSz="1188085" rtl="0" eaLnBrk="1" latinLnBrk="0" hangingPunct="1">
              <a:lnSpc>
                <a:spcPts val="3430"/>
              </a:lnSpc>
              <a:spcBef>
                <a:spcPts val="0"/>
              </a:spcBef>
              <a:buFont typeface="Arial" panose="020B0604020202020204" pitchFamily="34" charset="0"/>
              <a:buNone/>
              <a:defRPr sz="2800" b="1" kern="1200" baseline="0">
                <a:solidFill>
                  <a:schemeClr val="tx1"/>
                </a:solidFill>
                <a:latin typeface="微软雅黑" panose="020B0503020204020204" pitchFamily="34" charset="-122"/>
                <a:ea typeface="微软雅黑" panose="020B0503020204020204" pitchFamily="34" charset="-122"/>
                <a:cs typeface="+mn-cs"/>
              </a:defRPr>
            </a:lvl1pPr>
            <a:lvl2pPr marL="593725" indent="0" algn="ctr" defTabSz="1188085" rtl="0" eaLnBrk="1" latinLnBrk="0" hangingPunct="1">
              <a:lnSpc>
                <a:spcPct val="90000"/>
              </a:lnSpc>
              <a:spcBef>
                <a:spcPts val="650"/>
              </a:spcBef>
              <a:buFont typeface="Arial" panose="020B0604020202020204" pitchFamily="34" charset="0"/>
              <a:buNone/>
              <a:defRPr sz="2600" kern="1200">
                <a:solidFill>
                  <a:schemeClr val="tx1"/>
                </a:solidFill>
                <a:latin typeface="+mn-lt"/>
                <a:ea typeface="+mn-ea"/>
                <a:cs typeface="+mn-cs"/>
              </a:defRPr>
            </a:lvl2pPr>
            <a:lvl3pPr marL="1188085" indent="0" algn="ctr"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3pPr>
            <a:lvl4pPr marL="178181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5535"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926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362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7345"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5107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ctr"/>
            <a:r>
              <a:rPr lang="en-US" altLang="zh-CN" sz="1800" b="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openGauss</a:t>
            </a:r>
            <a:r>
              <a:rPr lang="zh-CN" altLang="en-US" sz="1800" b="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四大根技术，构筑领先的企业级开源数据库</a:t>
            </a:r>
            <a:endParaRPr lang="zh-CN" altLang="en-US" sz="1800" b="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Tree>
  </p:cSld>
  <p:clrMapOvr>
    <a:masterClrMapping/>
  </p:clrMapOvr>
  <p:transition spd="slow"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p:cNvSpPr txBox="1"/>
          <p:nvPr/>
        </p:nvSpPr>
        <p:spPr bwMode="auto">
          <a:xfrm>
            <a:off x="1857780" y="30701"/>
            <a:ext cx="7205556" cy="324016"/>
          </a:xfrm>
          <a:prstGeom prst="rect">
            <a:avLst/>
          </a:prstGeom>
          <a:noFill/>
          <a:ln w="9525">
            <a:noFill/>
            <a:miter lim="800000"/>
          </a:ln>
        </p:spPr>
        <p:txBody>
          <a:bodyPr vert="horz" wrap="square" lIns="80118" tIns="40059" rIns="80118" bIns="40059" numCol="1" anchor="ctr" anchorCtr="0" compatLnSpc="1"/>
          <a:lstStyle>
            <a:lvl1pPr algn="l" defTabSz="802005" rtl="0" eaLnBrk="0" fontAlgn="base" hangingPunct="0">
              <a:spcBef>
                <a:spcPct val="0"/>
              </a:spcBef>
              <a:spcAft>
                <a:spcPct val="0"/>
              </a:spcAft>
              <a:defRPr sz="3400">
                <a:solidFill>
                  <a:srgbClr val="990000"/>
                </a:solidFill>
                <a:latin typeface="+mj-lt"/>
                <a:ea typeface="+mj-ea"/>
                <a:cs typeface="+mj-cs"/>
              </a:defRPr>
            </a:lvl1pPr>
            <a:lvl2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2pPr>
            <a:lvl3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3pPr>
            <a:lvl4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4pPr>
            <a:lvl5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5pPr>
            <a:lvl6pPr marL="4572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6pPr>
            <a:lvl7pPr marL="9144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7pPr>
            <a:lvl8pPr marL="13716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8pPr>
            <a:lvl9pPr marL="18288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9pPr>
          </a:lstStyle>
          <a:p>
            <a:pPr defTabSz="914400" fontAlgn="auto">
              <a:spcAft>
                <a:spcPts val="0"/>
              </a:spcAft>
              <a:buClr>
                <a:srgbClr val="777777"/>
              </a:buClr>
              <a:buSzPct val="60000"/>
              <a:defRPr/>
            </a:pPr>
            <a:r>
              <a:rPr lang="en-US" altLang="zh-CN" sz="1800" kern="12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openGauss AI</a:t>
            </a:r>
            <a:r>
              <a:rPr lang="zh-CN" altLang="en-US" sz="1800" kern="1200" dirty="0" smtClean="0">
                <a:solidFill>
                  <a:srgbClr val="C00000"/>
                </a:solidFill>
                <a:latin typeface="微软雅黑" panose="020B0503020204020204" pitchFamily="34" charset="-122"/>
                <a:ea typeface="微软雅黑" panose="020B0503020204020204" pitchFamily="34" charset="-122"/>
                <a:cs typeface="+mn-cs"/>
              </a:rPr>
              <a:t>全景</a:t>
            </a:r>
            <a:r>
              <a:rPr lang="zh-CN" altLang="en-US" sz="1800" kern="1200" dirty="0">
                <a:solidFill>
                  <a:srgbClr val="C00000"/>
                </a:solidFill>
                <a:latin typeface="微软雅黑" panose="020B0503020204020204" pitchFamily="34" charset="-122"/>
                <a:ea typeface="微软雅黑" panose="020B0503020204020204" pitchFamily="34" charset="-122"/>
                <a:cs typeface="+mn-cs"/>
              </a:rPr>
              <a:t>概述</a:t>
            </a:r>
            <a:r>
              <a:rPr lang="zh-CN" altLang="en-US" sz="1800" kern="1200" dirty="0" smtClean="0">
                <a:solidFill>
                  <a:srgbClr val="C00000"/>
                </a:solidFill>
                <a:latin typeface="微软雅黑" panose="020B0503020204020204" pitchFamily="34" charset="-122"/>
                <a:ea typeface="微软雅黑" panose="020B0503020204020204" pitchFamily="34" charset="-122"/>
                <a:cs typeface="+mn-cs"/>
              </a:rPr>
              <a:t> </a:t>
            </a:r>
            <a:r>
              <a:rPr lang="en-US" altLang="zh-CN" sz="1800" kern="1200" dirty="0">
                <a:solidFill>
                  <a:srgbClr val="C00000"/>
                </a:solidFill>
                <a:latin typeface="微软雅黑" panose="020B0503020204020204" pitchFamily="34" charset="-122"/>
                <a:ea typeface="微软雅黑" panose="020B0503020204020204" pitchFamily="34" charset="-122"/>
                <a:cs typeface="+mn-cs"/>
              </a:rPr>
              <a:t>- </a:t>
            </a:r>
            <a:r>
              <a:rPr lang="en-US" altLang="zh-CN" sz="1800" kern="12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AI Framework for Database</a:t>
            </a:r>
            <a:endParaRPr lang="zh-CN" altLang="en-US" sz="1800" kern="12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grpSp>
        <p:nvGrpSpPr>
          <p:cNvPr id="143" name="组合 142"/>
          <p:cNvGrpSpPr/>
          <p:nvPr/>
        </p:nvGrpSpPr>
        <p:grpSpPr>
          <a:xfrm>
            <a:off x="323528" y="354717"/>
            <a:ext cx="8352928" cy="4375925"/>
            <a:chOff x="395536" y="557921"/>
            <a:chExt cx="8352928" cy="4375925"/>
          </a:xfrm>
        </p:grpSpPr>
        <p:sp>
          <p:nvSpPr>
            <p:cNvPr id="95" name="矩形 94"/>
            <p:cNvSpPr/>
            <p:nvPr/>
          </p:nvSpPr>
          <p:spPr bwMode="auto">
            <a:xfrm>
              <a:off x="4554009" y="3095071"/>
              <a:ext cx="1348487" cy="331021"/>
            </a:xfrm>
            <a:prstGeom prst="rect">
              <a:avLst/>
            </a:prstGeom>
            <a:solidFill>
              <a:srgbClr val="92D050"/>
            </a:solidFill>
            <a:ln>
              <a:solidFill>
                <a:schemeClr val="tx1"/>
              </a:solidFill>
            </a:ln>
            <a:effectLst/>
          </p:spPr>
          <p:txBody>
            <a:bodyPr vert="horz" wrap="square" lIns="91416" tIns="45708" rIns="91416" bIns="45708" numCol="1" rtlCol="0" anchor="ctr" anchorCtr="0" compatLnSpc="1"/>
            <a:lstStyle/>
            <a:p>
              <a:pPr algn="ctr" defTabSz="914400">
                <a:buClr>
                  <a:srgbClr val="CC9900"/>
                </a:buClr>
              </a:pPr>
              <a:r>
                <a:rPr lang="en-US" sz="1100" dirty="0">
                  <a:latin typeface="微软雅黑" panose="020B0503020204020204" pitchFamily="34" charset="-122"/>
                  <a:ea typeface="微软雅黑" panose="020B0503020204020204" pitchFamily="34" charset="-122"/>
                </a:rPr>
                <a:t>AI Framework</a:t>
              </a:r>
              <a:endParaRPr lang="en-US" sz="1100" dirty="0">
                <a:latin typeface="微软雅黑" panose="020B0503020204020204" pitchFamily="34" charset="-122"/>
                <a:ea typeface="微软雅黑" panose="020B0503020204020204" pitchFamily="34" charset="-122"/>
              </a:endParaRPr>
            </a:p>
          </p:txBody>
        </p:sp>
        <p:sp>
          <p:nvSpPr>
            <p:cNvPr id="97" name="矩形 96"/>
            <p:cNvSpPr/>
            <p:nvPr/>
          </p:nvSpPr>
          <p:spPr bwMode="auto">
            <a:xfrm>
              <a:off x="3020661" y="3687849"/>
              <a:ext cx="4425370" cy="283732"/>
            </a:xfrm>
            <a:prstGeom prst="rect">
              <a:avLst/>
            </a:prstGeom>
            <a:solidFill>
              <a:srgbClr val="E0E0E0"/>
            </a:solidFill>
            <a:ln>
              <a:solidFill>
                <a:schemeClr val="tx1"/>
              </a:solidFill>
            </a:ln>
            <a:effectLst/>
          </p:spPr>
          <p:txBody>
            <a:bodyPr vert="horz" wrap="square" lIns="91416" tIns="45708" rIns="91416" bIns="45708" numCol="1" rtlCol="0" anchor="ctr" anchorCtr="0" compatLnSpc="1"/>
            <a:lstStyle/>
            <a:p>
              <a:pPr algn="ctr" defTabSz="914400">
                <a:buClr>
                  <a:srgbClr val="CC9900"/>
                </a:buClr>
              </a:pPr>
              <a:r>
                <a:rPr lang="en-US" sz="1100" dirty="0">
                  <a:latin typeface="微软雅黑" panose="020B0503020204020204" pitchFamily="34" charset="-122"/>
                  <a:ea typeface="微软雅黑" panose="020B0503020204020204" pitchFamily="34" charset="-122"/>
                </a:rPr>
                <a:t>AI</a:t>
              </a:r>
              <a:r>
                <a:rPr lang="zh-CN" altLang="en-US" sz="1100" dirty="0">
                  <a:latin typeface="微软雅黑" panose="020B0503020204020204" pitchFamily="34" charset="-122"/>
                  <a:ea typeface="微软雅黑" panose="020B0503020204020204" pitchFamily="34" charset="-122"/>
                </a:rPr>
                <a:t>算法</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机器学习</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深度</a:t>
              </a:r>
              <a:r>
                <a:rPr lang="zh-CN" altLang="en-US" sz="1100" dirty="0" smtClean="0">
                  <a:latin typeface="微软雅黑" panose="020B0503020204020204" pitchFamily="34" charset="-122"/>
                  <a:ea typeface="微软雅黑" panose="020B0503020204020204" pitchFamily="34" charset="-122"/>
                </a:rPr>
                <a:t>学习等</a:t>
              </a:r>
              <a:r>
                <a:rPr lang="en-US" altLang="zh-CN" sz="1100" dirty="0">
                  <a:latin typeface="微软雅黑" panose="020B0503020204020204" pitchFamily="34" charset="-122"/>
                  <a:ea typeface="微软雅黑" panose="020B0503020204020204" pitchFamily="34" charset="-122"/>
                </a:rPr>
                <a:t>)</a:t>
              </a:r>
              <a:endParaRPr lang="en-US" sz="1100" dirty="0">
                <a:latin typeface="微软雅黑" panose="020B0503020204020204" pitchFamily="34" charset="-122"/>
                <a:ea typeface="微软雅黑" panose="020B0503020204020204" pitchFamily="34" charset="-122"/>
              </a:endParaRPr>
            </a:p>
          </p:txBody>
        </p:sp>
        <p:sp>
          <p:nvSpPr>
            <p:cNvPr id="98" name="圆角矩形 97"/>
            <p:cNvSpPr/>
            <p:nvPr/>
          </p:nvSpPr>
          <p:spPr>
            <a:xfrm>
              <a:off x="2534283" y="2554880"/>
              <a:ext cx="1301579" cy="283732"/>
            </a:xfrm>
            <a:prstGeom prst="roundRect">
              <a:avLst/>
            </a:prstGeom>
            <a:solidFill>
              <a:schemeClr val="accent1">
                <a:lumMod val="20000"/>
                <a:lumOff val="80000"/>
              </a:schemeClr>
            </a:solidFill>
            <a:ln w="12700" cap="flat" cmpd="sng" algn="ctr">
              <a:noFill/>
              <a:prstDash val="solid"/>
              <a:miter lim="800000"/>
            </a:ln>
            <a:effectLst/>
          </p:spPr>
          <p:txBody>
            <a:bodyPr rtlCol="0" anchor="t"/>
            <a:lstStyle/>
            <a:p>
              <a:pPr algn="ctr" defTabSz="914400">
                <a:defRPr/>
              </a:pPr>
              <a:r>
                <a:rPr lang="en-US" altLang="zh-CN" sz="1100" kern="0" dirty="0" smtClean="0">
                  <a:latin typeface="微软雅黑" panose="020B0503020204020204" pitchFamily="34" charset="-122"/>
                  <a:ea typeface="微软雅黑" panose="020B0503020204020204" pitchFamily="34" charset="-122"/>
                </a:rPr>
                <a:t>AI in SQL</a:t>
              </a:r>
              <a:endParaRPr lang="en-US" altLang="zh-CN" sz="1100" kern="0" dirty="0" smtClean="0">
                <a:latin typeface="微软雅黑" panose="020B0503020204020204" pitchFamily="34" charset="-122"/>
                <a:ea typeface="微软雅黑" panose="020B0503020204020204" pitchFamily="34" charset="-122"/>
              </a:endParaRPr>
            </a:p>
          </p:txBody>
        </p:sp>
        <p:sp>
          <p:nvSpPr>
            <p:cNvPr id="99" name="圆角矩形 98"/>
            <p:cNvSpPr/>
            <p:nvPr/>
          </p:nvSpPr>
          <p:spPr>
            <a:xfrm>
              <a:off x="4613749" y="2571750"/>
              <a:ext cx="1228668" cy="283732"/>
            </a:xfrm>
            <a:prstGeom prst="roundRect">
              <a:avLst/>
            </a:prstGeom>
            <a:solidFill>
              <a:srgbClr val="00B0F0"/>
            </a:solidFill>
            <a:ln w="12700" cap="flat" cmpd="sng" algn="ctr">
              <a:noFill/>
              <a:prstDash val="solid"/>
              <a:miter lim="800000"/>
            </a:ln>
            <a:effectLst/>
          </p:spPr>
          <p:txBody>
            <a:bodyPr rtlCol="0" anchor="t"/>
            <a:lstStyle/>
            <a:p>
              <a:pPr algn="ctr" defTabSz="914400">
                <a:defRPr/>
              </a:pPr>
              <a:r>
                <a:rPr lang="en-US" altLang="zh-CN" sz="1100" kern="0" dirty="0" smtClean="0">
                  <a:latin typeface="微软雅黑" panose="020B0503020204020204" pitchFamily="34" charset="-122"/>
                  <a:ea typeface="微软雅黑" panose="020B0503020204020204" pitchFamily="34" charset="-122"/>
                </a:rPr>
                <a:t>AI in </a:t>
              </a:r>
              <a:r>
                <a:rPr lang="en-US" altLang="zh-CN" sz="1100" kern="0" dirty="0">
                  <a:latin typeface="微软雅黑" panose="020B0503020204020204" pitchFamily="34" charset="-122"/>
                  <a:ea typeface="微软雅黑" panose="020B0503020204020204" pitchFamily="34" charset="-122"/>
                </a:rPr>
                <a:t>DBMS</a:t>
              </a:r>
              <a:endParaRPr lang="zh-CN" altLang="en-US" sz="1100" kern="0" dirty="0">
                <a:latin typeface="微软雅黑" panose="020B0503020204020204" pitchFamily="34" charset="-122"/>
                <a:ea typeface="微软雅黑" panose="020B0503020204020204" pitchFamily="34" charset="-122"/>
              </a:endParaRPr>
            </a:p>
          </p:txBody>
        </p:sp>
        <p:sp>
          <p:nvSpPr>
            <p:cNvPr id="100" name="圆角矩形 99"/>
            <p:cNvSpPr/>
            <p:nvPr/>
          </p:nvSpPr>
          <p:spPr>
            <a:xfrm>
              <a:off x="6618364" y="2554880"/>
              <a:ext cx="1405706" cy="283732"/>
            </a:xfrm>
            <a:prstGeom prst="roundRect">
              <a:avLst/>
            </a:prstGeom>
            <a:solidFill>
              <a:srgbClr val="00B050"/>
            </a:solidFill>
            <a:ln w="12700" cap="flat" cmpd="sng" algn="ctr">
              <a:noFill/>
              <a:prstDash val="solid"/>
              <a:miter lim="800000"/>
            </a:ln>
            <a:effectLst/>
          </p:spPr>
          <p:txBody>
            <a:bodyPr rtlCol="0" anchor="t"/>
            <a:lstStyle/>
            <a:p>
              <a:pPr algn="ctr" defTabSz="914400">
                <a:defRPr/>
              </a:pPr>
              <a:r>
                <a:rPr lang="en-US" altLang="zh-CN" sz="1100" kern="0" dirty="0" smtClean="0">
                  <a:latin typeface="微软雅黑" panose="020B0503020204020204" pitchFamily="34" charset="-122"/>
                  <a:ea typeface="微软雅黑" panose="020B0503020204020204" pitchFamily="34" charset="-122"/>
                </a:rPr>
                <a:t>AI in </a:t>
              </a:r>
              <a:r>
                <a:rPr lang="en-US" altLang="zh-CN" sz="1100" kern="0" dirty="0">
                  <a:latin typeface="微软雅黑" panose="020B0503020204020204" pitchFamily="34" charset="-122"/>
                  <a:ea typeface="微软雅黑" panose="020B0503020204020204" pitchFamily="34" charset="-122"/>
                </a:rPr>
                <a:t>Kernel</a:t>
              </a:r>
              <a:endParaRPr lang="zh-CN" altLang="en-US" sz="1100" kern="0" dirty="0">
                <a:latin typeface="微软雅黑" panose="020B0503020204020204" pitchFamily="34" charset="-122"/>
                <a:ea typeface="微软雅黑" panose="020B0503020204020204" pitchFamily="34" charset="-122"/>
              </a:endParaRPr>
            </a:p>
          </p:txBody>
        </p:sp>
        <p:cxnSp>
          <p:nvCxnSpPr>
            <p:cNvPr id="101" name="直接箭头连接符 100"/>
            <p:cNvCxnSpPr>
              <a:stCxn id="95" idx="1"/>
            </p:cNvCxnSpPr>
            <p:nvPr/>
          </p:nvCxnSpPr>
          <p:spPr bwMode="auto">
            <a:xfrm flipH="1" flipV="1">
              <a:off x="3244815" y="2833835"/>
              <a:ext cx="1309194" cy="426747"/>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02" name="直接箭头连接符 101"/>
            <p:cNvCxnSpPr>
              <a:stCxn id="95" idx="0"/>
              <a:endCxn id="99" idx="2"/>
            </p:cNvCxnSpPr>
            <p:nvPr/>
          </p:nvCxnSpPr>
          <p:spPr bwMode="auto">
            <a:xfrm flipH="1" flipV="1">
              <a:off x="5228083" y="2855482"/>
              <a:ext cx="170" cy="239589"/>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03" name="直接箭头连接符 102"/>
            <p:cNvCxnSpPr>
              <a:stCxn id="95" idx="3"/>
            </p:cNvCxnSpPr>
            <p:nvPr/>
          </p:nvCxnSpPr>
          <p:spPr bwMode="auto">
            <a:xfrm flipV="1">
              <a:off x="5902496" y="2838613"/>
              <a:ext cx="1320201" cy="421969"/>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04" name="直接箭头连接符 103"/>
            <p:cNvCxnSpPr>
              <a:stCxn id="97" idx="0"/>
              <a:endCxn id="95" idx="2"/>
            </p:cNvCxnSpPr>
            <p:nvPr/>
          </p:nvCxnSpPr>
          <p:spPr bwMode="auto">
            <a:xfrm flipH="1" flipV="1">
              <a:off x="5228253" y="3426092"/>
              <a:ext cx="5093" cy="261757"/>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05" name="文本框 104"/>
            <p:cNvSpPr txBox="1"/>
            <p:nvPr/>
          </p:nvSpPr>
          <p:spPr>
            <a:xfrm>
              <a:off x="707145" y="3917709"/>
              <a:ext cx="1176720" cy="430887"/>
            </a:xfrm>
            <a:prstGeom prst="rect">
              <a:avLst/>
            </a:prstGeom>
            <a:noFill/>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全技术栈</a:t>
              </a:r>
              <a:endParaRPr lang="en-US" altLang="zh-CN" sz="1100" dirty="0">
                <a:latin typeface="微软雅黑" panose="020B0503020204020204" pitchFamily="34" charset="-122"/>
                <a:ea typeface="微软雅黑" panose="020B0503020204020204" pitchFamily="34" charset="-122"/>
              </a:endParaRPr>
            </a:p>
            <a:p>
              <a:pPr algn="ctr"/>
              <a:r>
                <a:rPr lang="en-US" altLang="zh-CN" sz="1100" dirty="0">
                  <a:latin typeface="微软雅黑" panose="020B0503020204020204" pitchFamily="34" charset="-122"/>
                  <a:ea typeface="微软雅黑" panose="020B0503020204020204" pitchFamily="34" charset="-122"/>
                </a:rPr>
                <a:t>AI</a:t>
              </a:r>
              <a:r>
                <a:rPr lang="en-US" altLang="zh-CN" sz="1100" dirty="0" smtClean="0">
                  <a:latin typeface="微软雅黑" panose="020B0503020204020204" pitchFamily="34" charset="-122"/>
                  <a:ea typeface="微软雅黑" panose="020B0503020204020204" pitchFamily="34" charset="-122"/>
                </a:rPr>
                <a:t>/ ML/ DL</a:t>
              </a:r>
              <a:endParaRPr lang="en-US" sz="1100" dirty="0">
                <a:latin typeface="微软雅黑" panose="020B0503020204020204" pitchFamily="34" charset="-122"/>
                <a:ea typeface="微软雅黑" panose="020B0503020204020204" pitchFamily="34" charset="-122"/>
              </a:endParaRPr>
            </a:p>
          </p:txBody>
        </p:sp>
        <p:sp>
          <p:nvSpPr>
            <p:cNvPr id="106" name="文本框 105"/>
            <p:cNvSpPr txBox="1"/>
            <p:nvPr/>
          </p:nvSpPr>
          <p:spPr>
            <a:xfrm>
              <a:off x="435137" y="1230586"/>
              <a:ext cx="1694220" cy="430887"/>
            </a:xfrm>
            <a:prstGeom prst="rect">
              <a:avLst/>
            </a:prstGeom>
            <a:noFill/>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全应用场景</a:t>
              </a:r>
              <a:endParaRPr lang="en-US" altLang="zh-CN" sz="1100" dirty="0">
                <a:latin typeface="微软雅黑" panose="020B0503020204020204" pitchFamily="34" charset="-122"/>
                <a:ea typeface="微软雅黑" panose="020B0503020204020204" pitchFamily="34" charset="-122"/>
              </a:endParaRPr>
            </a:p>
            <a:p>
              <a:pPr algn="ctr"/>
              <a:r>
                <a:rPr lang="en-US" altLang="zh-CN" sz="1100" dirty="0">
                  <a:latin typeface="微软雅黑" panose="020B0503020204020204" pitchFamily="34" charset="-122"/>
                  <a:ea typeface="微软雅黑" panose="020B0503020204020204" pitchFamily="34" charset="-122"/>
                </a:rPr>
                <a:t>SQL/DBMS/Kernel</a:t>
              </a:r>
              <a:endParaRPr lang="en-US" sz="1100" dirty="0">
                <a:latin typeface="微软雅黑" panose="020B0503020204020204" pitchFamily="34" charset="-122"/>
                <a:ea typeface="微软雅黑" panose="020B0503020204020204" pitchFamily="34" charset="-122"/>
              </a:endParaRPr>
            </a:p>
          </p:txBody>
        </p:sp>
        <p:sp>
          <p:nvSpPr>
            <p:cNvPr id="107" name="文本框 106"/>
            <p:cNvSpPr txBox="1"/>
            <p:nvPr/>
          </p:nvSpPr>
          <p:spPr>
            <a:xfrm>
              <a:off x="395536" y="2741049"/>
              <a:ext cx="1879492" cy="430887"/>
            </a:xfrm>
            <a:prstGeom prst="rect">
              <a:avLst/>
            </a:prstGeom>
            <a:noFill/>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全用户</a:t>
              </a:r>
              <a:endParaRPr lang="en-US" altLang="zh-CN" sz="1100" dirty="0">
                <a:latin typeface="微软雅黑" panose="020B0503020204020204" pitchFamily="34" charset="-122"/>
                <a:ea typeface="微软雅黑" panose="020B0503020204020204" pitchFamily="34" charset="-122"/>
              </a:endParaRPr>
            </a:p>
            <a:p>
              <a:pPr algn="ctr"/>
              <a:r>
                <a:rPr lang="en-US" altLang="zh-CN" sz="1100" dirty="0">
                  <a:latin typeface="微软雅黑" panose="020B0503020204020204" pitchFamily="34" charset="-122"/>
                  <a:ea typeface="微软雅黑" panose="020B0503020204020204" pitchFamily="34" charset="-122"/>
                </a:rPr>
                <a:t>User/DBA/Developer</a:t>
              </a:r>
              <a:endParaRPr lang="en-US" sz="1100" dirty="0">
                <a:latin typeface="微软雅黑" panose="020B0503020204020204" pitchFamily="34" charset="-122"/>
                <a:ea typeface="微软雅黑" panose="020B0503020204020204" pitchFamily="34" charset="-122"/>
              </a:endParaRPr>
            </a:p>
          </p:txBody>
        </p:sp>
        <p:sp>
          <p:nvSpPr>
            <p:cNvPr id="108" name="矩形 107"/>
            <p:cNvSpPr/>
            <p:nvPr/>
          </p:nvSpPr>
          <p:spPr bwMode="auto">
            <a:xfrm>
              <a:off x="2461799" y="4011910"/>
              <a:ext cx="2094846" cy="283732"/>
            </a:xfrm>
            <a:prstGeom prst="rect">
              <a:avLst/>
            </a:prstGeom>
            <a:solidFill>
              <a:srgbClr val="E0E0E0"/>
            </a:solidFill>
            <a:ln>
              <a:solidFill>
                <a:schemeClr val="tx1"/>
              </a:solidFill>
            </a:ln>
            <a:effectLst/>
          </p:spPr>
          <p:txBody>
            <a:bodyPr vert="horz" wrap="square" lIns="91416" tIns="45708" rIns="91416" bIns="45708" numCol="1" rtlCol="0" anchor="ctr" anchorCtr="0" compatLnSpc="1"/>
            <a:lstStyle/>
            <a:p>
              <a:pPr algn="ctr">
                <a:buClr>
                  <a:srgbClr val="CC9900"/>
                </a:buClr>
              </a:pPr>
              <a:r>
                <a:rPr lang="zh-CN" altLang="en-US" sz="1100" dirty="0">
                  <a:latin typeface="微软雅黑" panose="020B0503020204020204" pitchFamily="34" charset="-122"/>
                  <a:ea typeface="微软雅黑" panose="020B0503020204020204" pitchFamily="34" charset="-122"/>
                </a:rPr>
                <a:t>深度学习平台</a:t>
              </a:r>
              <a:r>
                <a:rPr lang="en-US" altLang="zh-CN" sz="1100" dirty="0" smtClean="0">
                  <a:latin typeface="微软雅黑" panose="020B0503020204020204" pitchFamily="34" charset="-122"/>
                  <a:ea typeface="微软雅黑" panose="020B0503020204020204" pitchFamily="34" charset="-122"/>
                </a:rPr>
                <a:t>(</a:t>
              </a:r>
              <a:r>
                <a:rPr lang="en-US" altLang="zh-CN" sz="1100" dirty="0" err="1" smtClean="0">
                  <a:latin typeface="微软雅黑" panose="020B0503020204020204" pitchFamily="34" charset="-122"/>
                  <a:ea typeface="微软雅黑" panose="020B0503020204020204" pitchFamily="34" charset="-122"/>
                </a:rPr>
                <a:t>MindSpore</a:t>
              </a:r>
              <a:r>
                <a:rPr lang="zh-CN" altLang="en-US" sz="1100" dirty="0" smtClean="0">
                  <a:latin typeface="微软雅黑" panose="020B0503020204020204" pitchFamily="34" charset="-122"/>
                  <a:ea typeface="微软雅黑" panose="020B0503020204020204" pitchFamily="34" charset="-122"/>
                </a:rPr>
                <a:t>等</a:t>
              </a:r>
              <a:r>
                <a:rPr lang="en-US" altLang="zh-CN" sz="1100" dirty="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p:txBody>
        </p:sp>
        <p:sp>
          <p:nvSpPr>
            <p:cNvPr id="109" name="矩形 108"/>
            <p:cNvSpPr/>
            <p:nvPr/>
          </p:nvSpPr>
          <p:spPr bwMode="auto">
            <a:xfrm>
              <a:off x="4590559" y="4011910"/>
              <a:ext cx="2010837" cy="283732"/>
            </a:xfrm>
            <a:prstGeom prst="rect">
              <a:avLst/>
            </a:prstGeom>
            <a:solidFill>
              <a:srgbClr val="E0E0E0"/>
            </a:solidFill>
            <a:ln>
              <a:solidFill>
                <a:schemeClr val="tx1"/>
              </a:solidFill>
            </a:ln>
            <a:effectLst/>
          </p:spPr>
          <p:txBody>
            <a:bodyPr vert="horz" wrap="square" lIns="91416" tIns="45708" rIns="91416" bIns="45708" numCol="1" rtlCol="0" anchor="ctr" anchorCtr="0" compatLnSpc="1"/>
            <a:lstStyle/>
            <a:p>
              <a:pPr algn="ctr">
                <a:buClr>
                  <a:srgbClr val="CC9900"/>
                </a:buClr>
              </a:pPr>
              <a:r>
                <a:rPr lang="zh-CN" altLang="en-US" sz="1100" dirty="0">
                  <a:latin typeface="微软雅黑" panose="020B0503020204020204" pitchFamily="34" charset="-122"/>
                  <a:ea typeface="微软雅黑" panose="020B0503020204020204" pitchFamily="34" charset="-122"/>
                </a:rPr>
                <a:t>机器学习库</a:t>
              </a:r>
              <a:r>
                <a:rPr lang="en-US" altLang="zh-CN" sz="1100" dirty="0" smtClean="0">
                  <a:latin typeface="微软雅黑" panose="020B0503020204020204" pitchFamily="34" charset="-122"/>
                  <a:ea typeface="微软雅黑" panose="020B0503020204020204" pitchFamily="34" charset="-122"/>
                </a:rPr>
                <a:t>(</a:t>
              </a:r>
              <a:r>
                <a:rPr lang="en-US" altLang="zh-CN" sz="1100" dirty="0" err="1" smtClean="0">
                  <a:latin typeface="微软雅黑" panose="020B0503020204020204" pitchFamily="34" charset="-122"/>
                  <a:ea typeface="微软雅黑" panose="020B0503020204020204" pitchFamily="34" charset="-122"/>
                </a:rPr>
                <a:t>xgboost</a:t>
              </a:r>
              <a:r>
                <a:rPr lang="zh-CN" altLang="en-US" sz="1100" dirty="0" smtClean="0">
                  <a:latin typeface="微软雅黑" panose="020B0503020204020204" pitchFamily="34" charset="-122"/>
                  <a:ea typeface="微软雅黑" panose="020B0503020204020204" pitchFamily="34" charset="-122"/>
                </a:rPr>
                <a:t>等</a:t>
              </a:r>
              <a:r>
                <a:rPr lang="en-US" altLang="zh-CN" sz="1100" dirty="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p:txBody>
        </p:sp>
        <p:sp>
          <p:nvSpPr>
            <p:cNvPr id="110" name="矩形 109"/>
            <p:cNvSpPr/>
            <p:nvPr/>
          </p:nvSpPr>
          <p:spPr bwMode="auto">
            <a:xfrm>
              <a:off x="6642142" y="4011910"/>
              <a:ext cx="1539113" cy="283732"/>
            </a:xfrm>
            <a:prstGeom prst="rect">
              <a:avLst/>
            </a:prstGeom>
            <a:solidFill>
              <a:srgbClr val="E0E0E0"/>
            </a:solidFill>
            <a:ln>
              <a:solidFill>
                <a:schemeClr val="tx1"/>
              </a:solidFill>
            </a:ln>
            <a:effectLst/>
          </p:spPr>
          <p:txBody>
            <a:bodyPr vert="horz" wrap="square" lIns="91416" tIns="45708" rIns="91416" bIns="45708" numCol="1" rtlCol="0" anchor="ctr" anchorCtr="0" compatLnSpc="1"/>
            <a:lstStyle/>
            <a:p>
              <a:pPr algn="ctr">
                <a:buClr>
                  <a:srgbClr val="CC9900"/>
                </a:buClr>
              </a:pPr>
              <a:r>
                <a:rPr lang="zh-CN" altLang="en-US" sz="1100" dirty="0">
                  <a:latin typeface="微软雅黑" panose="020B0503020204020204" pitchFamily="34" charset="-122"/>
                  <a:ea typeface="微软雅黑" panose="020B0503020204020204" pitchFamily="34" charset="-122"/>
                </a:rPr>
                <a:t>优化算法</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自研算法</a:t>
              </a:r>
              <a:endParaRPr lang="en-US" sz="1100" dirty="0">
                <a:latin typeface="微软雅黑" panose="020B0503020204020204" pitchFamily="34" charset="-122"/>
                <a:ea typeface="微软雅黑" panose="020B0503020204020204" pitchFamily="34" charset="-122"/>
              </a:endParaRPr>
            </a:p>
          </p:txBody>
        </p:sp>
        <p:sp>
          <p:nvSpPr>
            <p:cNvPr id="111" name="矩形 110"/>
            <p:cNvSpPr/>
            <p:nvPr/>
          </p:nvSpPr>
          <p:spPr bwMode="auto">
            <a:xfrm>
              <a:off x="2165983" y="1133089"/>
              <a:ext cx="1406223" cy="214418"/>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en-US" sz="1100" dirty="0">
                  <a:latin typeface="微软雅黑" panose="020B0503020204020204" pitchFamily="34" charset="-122"/>
                  <a:ea typeface="微软雅黑" panose="020B0503020204020204" pitchFamily="34" charset="-122"/>
                </a:rPr>
                <a:t>In-DB Analytics</a:t>
              </a:r>
              <a:endParaRPr lang="en-US" sz="1100" dirty="0">
                <a:latin typeface="微软雅黑" panose="020B0503020204020204" pitchFamily="34" charset="-122"/>
                <a:ea typeface="微软雅黑" panose="020B0503020204020204" pitchFamily="34" charset="-122"/>
              </a:endParaRPr>
            </a:p>
          </p:txBody>
        </p:sp>
        <p:sp>
          <p:nvSpPr>
            <p:cNvPr id="112" name="矩形 111"/>
            <p:cNvSpPr/>
            <p:nvPr/>
          </p:nvSpPr>
          <p:spPr bwMode="auto">
            <a:xfrm>
              <a:off x="5553694" y="2001638"/>
              <a:ext cx="1113037" cy="257115"/>
            </a:xfrm>
            <a:prstGeom prst="rect">
              <a:avLst/>
            </a:prstGeom>
            <a:solidFill>
              <a:srgbClr val="00B0F0"/>
            </a:solidFill>
            <a:ln>
              <a:solidFill>
                <a:schemeClr val="tx1"/>
              </a:solidFill>
            </a:ln>
            <a:effectLst/>
          </p:spPr>
          <p:txBody>
            <a:bodyPr vert="horz" wrap="square" lIns="91416" tIns="45708" rIns="91416" bIns="45708" numCol="1" rtlCol="0" anchor="ctr" anchorCtr="0" compatLnSpc="1"/>
            <a:lstStyle/>
            <a:p>
              <a:pPr algn="ctr"/>
              <a:r>
                <a:rPr lang="en-US" sz="1100" dirty="0">
                  <a:solidFill>
                    <a:schemeClr val="tx1"/>
                  </a:solidFill>
                  <a:latin typeface="微软雅黑" panose="020B0503020204020204" pitchFamily="34" charset="-122"/>
                  <a:ea typeface="微软雅黑" panose="020B0503020204020204" pitchFamily="34" charset="-122"/>
                </a:rPr>
                <a:t>Knobs Tuning</a:t>
              </a:r>
              <a:endParaRPr lang="en-US" sz="1100" dirty="0">
                <a:solidFill>
                  <a:schemeClr val="tx1"/>
                </a:solidFill>
                <a:latin typeface="微软雅黑" panose="020B0503020204020204" pitchFamily="34" charset="-122"/>
                <a:ea typeface="微软雅黑" panose="020B0503020204020204" pitchFamily="34" charset="-122"/>
              </a:endParaRPr>
            </a:p>
          </p:txBody>
        </p:sp>
        <p:sp>
          <p:nvSpPr>
            <p:cNvPr id="113" name="矩形 112"/>
            <p:cNvSpPr/>
            <p:nvPr/>
          </p:nvSpPr>
          <p:spPr bwMode="auto">
            <a:xfrm>
              <a:off x="6812945" y="2012964"/>
              <a:ext cx="1820092" cy="251730"/>
            </a:xfrm>
            <a:prstGeom prst="rect">
              <a:avLst/>
            </a:prstGeom>
            <a:solidFill>
              <a:srgbClr val="00B050"/>
            </a:solidFill>
            <a:ln>
              <a:solidFill>
                <a:schemeClr val="tx1"/>
              </a:solidFill>
            </a:ln>
            <a:effectLst/>
          </p:spPr>
          <p:txBody>
            <a:bodyPr vert="horz" wrap="square" lIns="91416" tIns="45708" rIns="91416" bIns="45708" numCol="1" rtlCol="0" anchor="ctr" anchorCtr="0" compatLnSpc="1"/>
            <a:lstStyle/>
            <a:p>
              <a:pPr algn="ctr"/>
              <a:r>
                <a:rPr lang="en-US" altLang="zh-CN" sz="1100" dirty="0">
                  <a:latin typeface="微软雅黑" panose="020B0503020204020204" pitchFamily="34" charset="-122"/>
                  <a:ea typeface="微软雅黑" panose="020B0503020204020204" pitchFamily="34" charset="-122"/>
                </a:rPr>
                <a:t>Learned Optimizer</a:t>
              </a:r>
              <a:endParaRPr lang="en-US" sz="1100" dirty="0">
                <a:latin typeface="微软雅黑" panose="020B0503020204020204" pitchFamily="34" charset="-122"/>
                <a:ea typeface="微软雅黑" panose="020B0503020204020204" pitchFamily="34" charset="-122"/>
              </a:endParaRPr>
            </a:p>
          </p:txBody>
        </p:sp>
        <p:sp>
          <p:nvSpPr>
            <p:cNvPr id="114" name="矩形 113"/>
            <p:cNvSpPr/>
            <p:nvPr/>
          </p:nvSpPr>
          <p:spPr bwMode="auto">
            <a:xfrm>
              <a:off x="3912421" y="1707384"/>
              <a:ext cx="1579209" cy="251730"/>
            </a:xfrm>
            <a:prstGeom prst="rect">
              <a:avLst/>
            </a:prstGeom>
            <a:solidFill>
              <a:srgbClr val="00B0F0"/>
            </a:solidFill>
            <a:ln>
              <a:solidFill>
                <a:schemeClr val="tx1"/>
              </a:solidFill>
            </a:ln>
            <a:effectLst/>
          </p:spPr>
          <p:txBody>
            <a:bodyPr vert="horz" wrap="square" lIns="91416" tIns="45708" rIns="91416" bIns="45708" numCol="1" rtlCol="0" anchor="ctr" anchorCtr="0" compatLnSpc="1"/>
            <a:lstStyle/>
            <a:p>
              <a:pPr algn="ctr"/>
              <a:r>
                <a:rPr lang="en-US" sz="1050" dirty="0">
                  <a:solidFill>
                    <a:schemeClr val="tx1"/>
                  </a:solidFill>
                  <a:latin typeface="微软雅黑" panose="020B0503020204020204" pitchFamily="34" charset="-122"/>
                  <a:ea typeface="微软雅黑" panose="020B0503020204020204" pitchFamily="34" charset="-122"/>
                </a:rPr>
                <a:t>Workload F</a:t>
              </a:r>
              <a:r>
                <a:rPr lang="en-US" altLang="zh-CN" sz="1050" dirty="0">
                  <a:solidFill>
                    <a:schemeClr val="tx1"/>
                  </a:solidFill>
                  <a:latin typeface="微软雅黑" panose="020B0503020204020204" pitchFamily="34" charset="-122"/>
                  <a:ea typeface="微软雅黑" panose="020B0503020204020204" pitchFamily="34" charset="-122"/>
                </a:rPr>
                <a:t>orecasting</a:t>
              </a:r>
              <a:endParaRPr lang="en-US" sz="1050" dirty="0">
                <a:solidFill>
                  <a:schemeClr val="tx1"/>
                </a:solidFill>
                <a:latin typeface="微软雅黑" panose="020B0503020204020204" pitchFamily="34" charset="-122"/>
                <a:ea typeface="微软雅黑" panose="020B0503020204020204" pitchFamily="34" charset="-122"/>
              </a:endParaRPr>
            </a:p>
          </p:txBody>
        </p:sp>
        <p:sp>
          <p:nvSpPr>
            <p:cNvPr id="115" name="矩形 114"/>
            <p:cNvSpPr/>
            <p:nvPr/>
          </p:nvSpPr>
          <p:spPr bwMode="auto">
            <a:xfrm>
              <a:off x="3913754" y="1999724"/>
              <a:ext cx="1577876" cy="251730"/>
            </a:xfrm>
            <a:prstGeom prst="rect">
              <a:avLst/>
            </a:prstGeom>
            <a:solidFill>
              <a:srgbClr val="00B0F0"/>
            </a:solidFill>
            <a:ln>
              <a:solidFill>
                <a:schemeClr val="tx1"/>
              </a:solidFill>
            </a:ln>
            <a:effectLst/>
          </p:spPr>
          <p:txBody>
            <a:bodyPr vert="horz" wrap="square" lIns="91416" tIns="45708" rIns="91416" bIns="45708" numCol="1" rtlCol="0" anchor="ctr" anchorCtr="0" compatLnSpc="1"/>
            <a:lstStyle/>
            <a:p>
              <a:pPr algn="ctr"/>
              <a:r>
                <a:rPr lang="en-US" sz="1050" dirty="0">
                  <a:solidFill>
                    <a:schemeClr val="tx1"/>
                  </a:solidFill>
                  <a:latin typeface="微软雅黑" panose="020B0503020204020204" pitchFamily="34" charset="-122"/>
                  <a:ea typeface="微软雅黑" panose="020B0503020204020204" pitchFamily="34" charset="-122"/>
                </a:rPr>
                <a:t>View/Partition Advisor</a:t>
              </a:r>
              <a:endParaRPr lang="en-US" sz="1050" dirty="0">
                <a:solidFill>
                  <a:schemeClr val="tx1"/>
                </a:solidFill>
                <a:latin typeface="微软雅黑" panose="020B0503020204020204" pitchFamily="34" charset="-122"/>
                <a:ea typeface="微软雅黑" panose="020B0503020204020204" pitchFamily="34" charset="-122"/>
              </a:endParaRPr>
            </a:p>
          </p:txBody>
        </p:sp>
        <p:sp>
          <p:nvSpPr>
            <p:cNvPr id="116" name="矩形 115"/>
            <p:cNvSpPr/>
            <p:nvPr/>
          </p:nvSpPr>
          <p:spPr bwMode="auto">
            <a:xfrm>
              <a:off x="6812945" y="1708020"/>
              <a:ext cx="1820092" cy="251730"/>
            </a:xfrm>
            <a:prstGeom prst="rect">
              <a:avLst/>
            </a:prstGeom>
            <a:solidFill>
              <a:srgbClr val="00B050"/>
            </a:solidFill>
            <a:ln>
              <a:solidFill>
                <a:schemeClr val="tx1"/>
              </a:solidFill>
            </a:ln>
            <a:effectLst/>
          </p:spPr>
          <p:txBody>
            <a:bodyPr vert="horz" wrap="square" lIns="91416" tIns="45708" rIns="91416" bIns="45708" numCol="1" rtlCol="0" anchor="ctr" anchorCtr="0" compatLnSpc="1"/>
            <a:lstStyle/>
            <a:p>
              <a:pPr algn="ctr"/>
              <a:r>
                <a:rPr lang="en-US" sz="1100" dirty="0">
                  <a:latin typeface="微软雅黑" panose="020B0503020204020204" pitchFamily="34" charset="-122"/>
                  <a:ea typeface="微软雅黑" panose="020B0503020204020204" pitchFamily="34" charset="-122"/>
                </a:rPr>
                <a:t>Workload Scheduling</a:t>
              </a:r>
              <a:endParaRPr lang="en-US" sz="1100" dirty="0">
                <a:latin typeface="微软雅黑" panose="020B0503020204020204" pitchFamily="34" charset="-122"/>
                <a:ea typeface="微软雅黑" panose="020B0503020204020204" pitchFamily="34" charset="-122"/>
              </a:endParaRPr>
            </a:p>
          </p:txBody>
        </p:sp>
        <p:sp>
          <p:nvSpPr>
            <p:cNvPr id="117" name="矩形 116"/>
            <p:cNvSpPr/>
            <p:nvPr/>
          </p:nvSpPr>
          <p:spPr bwMode="auto">
            <a:xfrm>
              <a:off x="5553694" y="1708832"/>
              <a:ext cx="1113036" cy="251730"/>
            </a:xfrm>
            <a:prstGeom prst="rect">
              <a:avLst/>
            </a:prstGeom>
            <a:solidFill>
              <a:srgbClr val="00B0F0"/>
            </a:solidFill>
            <a:ln>
              <a:solidFill>
                <a:schemeClr val="tx1"/>
              </a:solidFill>
            </a:ln>
            <a:effectLst/>
          </p:spPr>
          <p:txBody>
            <a:bodyPr vert="horz" wrap="square" lIns="91416" tIns="45708" rIns="91416" bIns="45708" numCol="1" rtlCol="0" anchor="ctr" anchorCtr="0" compatLnSpc="1"/>
            <a:lstStyle/>
            <a:p>
              <a:pPr algn="ctr"/>
              <a:r>
                <a:rPr lang="en-US" sz="1100" dirty="0">
                  <a:solidFill>
                    <a:schemeClr val="tx1"/>
                  </a:solidFill>
                  <a:latin typeface="微软雅黑" panose="020B0503020204020204" pitchFamily="34" charset="-122"/>
                  <a:ea typeface="微软雅黑" panose="020B0503020204020204" pitchFamily="34" charset="-122"/>
                </a:rPr>
                <a:t>Index Advisor</a:t>
              </a:r>
              <a:endParaRPr lang="en-US" sz="1100" dirty="0">
                <a:solidFill>
                  <a:schemeClr val="tx1"/>
                </a:solidFill>
                <a:latin typeface="微软雅黑" panose="020B0503020204020204" pitchFamily="34" charset="-122"/>
                <a:ea typeface="微软雅黑" panose="020B0503020204020204" pitchFamily="34" charset="-122"/>
              </a:endParaRPr>
            </a:p>
          </p:txBody>
        </p:sp>
        <p:cxnSp>
          <p:nvCxnSpPr>
            <p:cNvPr id="119" name="直接箭头连接符 118"/>
            <p:cNvCxnSpPr/>
            <p:nvPr/>
          </p:nvCxnSpPr>
          <p:spPr bwMode="auto">
            <a:xfrm flipH="1" flipV="1">
              <a:off x="2895599" y="2196066"/>
              <a:ext cx="257982" cy="34920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20" name="直接箭头连接符 119"/>
            <p:cNvCxnSpPr>
              <a:stCxn id="100" idx="0"/>
            </p:cNvCxnSpPr>
            <p:nvPr/>
          </p:nvCxnSpPr>
          <p:spPr bwMode="auto">
            <a:xfrm flipV="1">
              <a:off x="7321217" y="2317908"/>
              <a:ext cx="347127" cy="236972"/>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21" name="矩形 120"/>
            <p:cNvSpPr/>
            <p:nvPr/>
          </p:nvSpPr>
          <p:spPr bwMode="auto">
            <a:xfrm>
              <a:off x="3912421" y="1362412"/>
              <a:ext cx="1579209" cy="285170"/>
            </a:xfrm>
            <a:prstGeom prst="rect">
              <a:avLst/>
            </a:prstGeom>
            <a:solidFill>
              <a:srgbClr val="00B0F0"/>
            </a:solidFill>
            <a:ln>
              <a:solidFill>
                <a:schemeClr val="tx1"/>
              </a:solidFill>
            </a:ln>
            <a:effectLst/>
          </p:spPr>
          <p:txBody>
            <a:bodyPr vert="horz" wrap="square" lIns="91416" tIns="45708" rIns="91416" bIns="45708" numCol="1" rtlCol="0" anchor="ctr" anchorCtr="0" compatLnSpc="1"/>
            <a:lstStyle/>
            <a:p>
              <a:pPr algn="ctr"/>
              <a:r>
                <a:rPr lang="en-US" altLang="zh-CN" sz="1000" dirty="0">
                  <a:solidFill>
                    <a:schemeClr val="tx1"/>
                  </a:solidFill>
                  <a:latin typeface="微软雅黑" panose="020B0503020204020204" pitchFamily="34" charset="-122"/>
                  <a:ea typeface="微软雅黑" panose="020B0503020204020204" pitchFamily="34" charset="-122"/>
                </a:rPr>
                <a:t>Self </a:t>
              </a:r>
              <a:r>
                <a:rPr lang="en-US" altLang="zh-CN" sz="1000" dirty="0" smtClean="0">
                  <a:solidFill>
                    <a:schemeClr val="tx1"/>
                  </a:solidFill>
                  <a:latin typeface="微软雅黑" panose="020B0503020204020204" pitchFamily="34" charset="-122"/>
                  <a:ea typeface="微软雅黑" panose="020B0503020204020204" pitchFamily="34" charset="-122"/>
                </a:rPr>
                <a:t>Diagnosis / Healing</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122" name="矩形 121"/>
            <p:cNvSpPr/>
            <p:nvPr/>
          </p:nvSpPr>
          <p:spPr bwMode="auto">
            <a:xfrm>
              <a:off x="6812944" y="1362165"/>
              <a:ext cx="1820092" cy="276550"/>
            </a:xfrm>
            <a:prstGeom prst="rect">
              <a:avLst/>
            </a:prstGeom>
            <a:solidFill>
              <a:srgbClr val="00B050"/>
            </a:solidFill>
            <a:ln>
              <a:solidFill>
                <a:schemeClr val="tx1"/>
              </a:solidFill>
            </a:ln>
            <a:effectLst/>
          </p:spPr>
          <p:txBody>
            <a:bodyPr vert="horz" wrap="square" lIns="91416" tIns="45708" rIns="91416" bIns="45708" numCol="1" rtlCol="0" anchor="ctr" anchorCtr="0" compatLnSpc="1"/>
            <a:lstStyle/>
            <a:p>
              <a:pPr algn="ctr"/>
              <a:r>
                <a:rPr lang="en-US" altLang="zh-CN" sz="1100" dirty="0">
                  <a:latin typeface="微软雅黑" panose="020B0503020204020204" pitchFamily="34" charset="-122"/>
                  <a:ea typeface="微软雅黑" panose="020B0503020204020204" pitchFamily="34" charset="-122"/>
                </a:rPr>
                <a:t>Learned </a:t>
              </a:r>
              <a:r>
                <a:rPr lang="en-US" altLang="zh-CN" sz="1100" dirty="0" smtClean="0">
                  <a:latin typeface="微软雅黑" panose="020B0503020204020204" pitchFamily="34" charset="-122"/>
                  <a:ea typeface="微软雅黑" panose="020B0503020204020204" pitchFamily="34" charset="-122"/>
                </a:rPr>
                <a:t>Index / Storage</a:t>
              </a:r>
              <a:endParaRPr lang="en-US" sz="1100" dirty="0">
                <a:latin typeface="微软雅黑" panose="020B0503020204020204" pitchFamily="34" charset="-122"/>
                <a:ea typeface="微软雅黑" panose="020B0503020204020204" pitchFamily="34" charset="-122"/>
              </a:endParaRPr>
            </a:p>
          </p:txBody>
        </p:sp>
        <p:sp>
          <p:nvSpPr>
            <p:cNvPr id="123" name="矩形 122"/>
            <p:cNvSpPr/>
            <p:nvPr/>
          </p:nvSpPr>
          <p:spPr bwMode="auto">
            <a:xfrm>
              <a:off x="3912421" y="1035729"/>
              <a:ext cx="2742227" cy="275183"/>
            </a:xfrm>
            <a:prstGeom prst="rect">
              <a:avLst/>
            </a:prstGeom>
            <a:solidFill>
              <a:srgbClr val="00B0F0"/>
            </a:solidFill>
            <a:ln>
              <a:solidFill>
                <a:schemeClr val="tx1"/>
              </a:solidFill>
            </a:ln>
            <a:effectLst/>
          </p:spPr>
          <p:txBody>
            <a:bodyPr vert="horz" wrap="square" lIns="91416" tIns="45708" rIns="91416" bIns="45708" numCol="1" rtlCol="0" anchor="ctr" anchorCtr="0" compatLnSpc="1"/>
            <a:lstStyle/>
            <a:p>
              <a:pPr algn="ctr"/>
              <a:endParaRPr lang="en-US" sz="1100" dirty="0">
                <a:solidFill>
                  <a:srgbClr val="1D02BE"/>
                </a:solidFill>
                <a:latin typeface="微软雅黑" panose="020B0503020204020204" pitchFamily="34" charset="-122"/>
                <a:ea typeface="微软雅黑" panose="020B0503020204020204" pitchFamily="34" charset="-122"/>
              </a:endParaRPr>
            </a:p>
          </p:txBody>
        </p:sp>
        <p:sp>
          <p:nvSpPr>
            <p:cNvPr id="124" name="矩形 123"/>
            <p:cNvSpPr/>
            <p:nvPr/>
          </p:nvSpPr>
          <p:spPr bwMode="auto">
            <a:xfrm>
              <a:off x="6805373" y="1048122"/>
              <a:ext cx="1827663" cy="251730"/>
            </a:xfrm>
            <a:prstGeom prst="rect">
              <a:avLst/>
            </a:prstGeom>
            <a:solidFill>
              <a:srgbClr val="00B050"/>
            </a:solidFill>
            <a:ln>
              <a:solidFill>
                <a:schemeClr val="tx1"/>
              </a:solidFill>
            </a:ln>
            <a:effectLst/>
          </p:spPr>
          <p:txBody>
            <a:bodyPr vert="horz" wrap="square" lIns="91416" tIns="45708" rIns="91416" bIns="45708" numCol="1" rtlCol="0" anchor="ctr" anchorCtr="0" compatLnSpc="1"/>
            <a:lstStyle/>
            <a:p>
              <a:pPr algn="ctr"/>
              <a:r>
                <a:rPr lang="en-US" sz="1100" dirty="0">
                  <a:latin typeface="微软雅黑" panose="020B0503020204020204" pitchFamily="34" charset="-122"/>
                  <a:ea typeface="微软雅黑" panose="020B0503020204020204" pitchFamily="34" charset="-122"/>
                </a:rPr>
                <a:t>Self Assembler</a:t>
              </a:r>
              <a:endParaRPr lang="en-US" sz="1100" dirty="0">
                <a:latin typeface="微软雅黑" panose="020B0503020204020204" pitchFamily="34" charset="-122"/>
                <a:ea typeface="微软雅黑" panose="020B0503020204020204" pitchFamily="34" charset="-122"/>
              </a:endParaRPr>
            </a:p>
          </p:txBody>
        </p:sp>
        <p:sp>
          <p:nvSpPr>
            <p:cNvPr id="125" name="矩形 124"/>
            <p:cNvSpPr/>
            <p:nvPr/>
          </p:nvSpPr>
          <p:spPr bwMode="auto">
            <a:xfrm>
              <a:off x="2165983" y="1528644"/>
              <a:ext cx="1406222" cy="258122"/>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en-US" sz="1100" dirty="0">
                  <a:latin typeface="微软雅黑" panose="020B0503020204020204" pitchFamily="34" charset="-122"/>
                  <a:ea typeface="微软雅黑" panose="020B0503020204020204" pitchFamily="34" charset="-122"/>
                </a:rPr>
                <a:t>In-DB O</a:t>
              </a:r>
              <a:r>
                <a:rPr lang="en-US" altLang="zh-CN" sz="1100" dirty="0">
                  <a:latin typeface="微软雅黑" panose="020B0503020204020204" pitchFamily="34" charset="-122"/>
                  <a:ea typeface="微软雅黑" panose="020B0503020204020204" pitchFamily="34" charset="-122"/>
                </a:rPr>
                <a:t>ptimization</a:t>
              </a:r>
              <a:endParaRPr lang="en-US" sz="1100" dirty="0">
                <a:latin typeface="微软雅黑" panose="020B0503020204020204" pitchFamily="34" charset="-122"/>
                <a:ea typeface="微软雅黑" panose="020B0503020204020204" pitchFamily="34" charset="-122"/>
              </a:endParaRPr>
            </a:p>
          </p:txBody>
        </p:sp>
        <p:sp>
          <p:nvSpPr>
            <p:cNvPr id="126" name="矩形 125"/>
            <p:cNvSpPr/>
            <p:nvPr/>
          </p:nvSpPr>
          <p:spPr bwMode="auto">
            <a:xfrm>
              <a:off x="2165983" y="1971824"/>
              <a:ext cx="1405548" cy="211364"/>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en-US" sz="1100" dirty="0">
                  <a:latin typeface="微软雅黑" panose="020B0503020204020204" pitchFamily="34" charset="-122"/>
                  <a:ea typeface="微软雅黑" panose="020B0503020204020204" pitchFamily="34" charset="-122"/>
                </a:rPr>
                <a:t>In-DB O</a:t>
              </a:r>
              <a:r>
                <a:rPr lang="en-US" altLang="zh-CN" sz="1100" dirty="0" smtClean="0">
                  <a:latin typeface="微软雅黑" panose="020B0503020204020204" pitchFamily="34" charset="-122"/>
                  <a:ea typeface="微软雅黑" panose="020B0503020204020204" pitchFamily="34" charset="-122"/>
                </a:rPr>
                <a:t>perator</a:t>
              </a:r>
              <a:endParaRPr lang="en-US" sz="1100" dirty="0">
                <a:latin typeface="微软雅黑" panose="020B0503020204020204" pitchFamily="34" charset="-122"/>
                <a:ea typeface="微软雅黑" panose="020B0503020204020204" pitchFamily="34" charset="-122"/>
              </a:endParaRPr>
            </a:p>
          </p:txBody>
        </p:sp>
        <p:cxnSp>
          <p:nvCxnSpPr>
            <p:cNvPr id="127" name="直接箭头连接符 126"/>
            <p:cNvCxnSpPr/>
            <p:nvPr/>
          </p:nvCxnSpPr>
          <p:spPr bwMode="auto">
            <a:xfrm flipV="1">
              <a:off x="2908195" y="1786767"/>
              <a:ext cx="0" cy="5829"/>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28" name="直接箭头连接符 127"/>
            <p:cNvCxnSpPr/>
            <p:nvPr/>
          </p:nvCxnSpPr>
          <p:spPr bwMode="auto">
            <a:xfrm flipH="1" flipV="1">
              <a:off x="2908868" y="1345003"/>
              <a:ext cx="356" cy="5083"/>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29" name="矩形 128"/>
            <p:cNvSpPr/>
            <p:nvPr/>
          </p:nvSpPr>
          <p:spPr>
            <a:xfrm>
              <a:off x="4667962" y="1028914"/>
              <a:ext cx="1013419" cy="261610"/>
            </a:xfrm>
            <a:prstGeom prst="rect">
              <a:avLst/>
            </a:prstGeom>
          </p:spPr>
          <p:txBody>
            <a:bodyPr wrap="none">
              <a:spAutoFit/>
            </a:bodyPr>
            <a:lstStyle/>
            <a:p>
              <a:pPr algn="ctr"/>
              <a:r>
                <a:rPr lang="en-US" altLang="zh-CN" sz="1100" dirty="0">
                  <a:solidFill>
                    <a:schemeClr val="tx1"/>
                  </a:solidFill>
                  <a:latin typeface="微软雅黑" panose="020B0503020204020204" pitchFamily="34" charset="-122"/>
                  <a:ea typeface="微软雅黑" panose="020B0503020204020204" pitchFamily="34" charset="-122"/>
                </a:rPr>
                <a:t>Self Security</a:t>
              </a:r>
              <a:endParaRPr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130" name="文本框 129"/>
            <p:cNvSpPr txBox="1"/>
            <p:nvPr/>
          </p:nvSpPr>
          <p:spPr>
            <a:xfrm>
              <a:off x="746922" y="4565573"/>
              <a:ext cx="1176720" cy="261610"/>
            </a:xfrm>
            <a:prstGeom prst="rect">
              <a:avLst/>
            </a:prstGeom>
            <a:noFill/>
          </p:spPr>
          <p:txBody>
            <a:bodyPr wrap="square" rtlCol="0">
              <a:spAutoFit/>
            </a:bodyPr>
            <a:lstStyle/>
            <a:p>
              <a:pPr algn="ctr"/>
              <a:r>
                <a:rPr lang="zh-CN" altLang="en-US" sz="1100" dirty="0" smtClean="0">
                  <a:latin typeface="微软雅黑" panose="020B0503020204020204" pitchFamily="34" charset="-122"/>
                  <a:ea typeface="微软雅黑" panose="020B0503020204020204" pitchFamily="34" charset="-122"/>
                </a:rPr>
                <a:t>异构计算</a:t>
              </a:r>
              <a:endParaRPr lang="en-US" sz="1100" dirty="0">
                <a:latin typeface="微软雅黑" panose="020B0503020204020204" pitchFamily="34" charset="-122"/>
                <a:ea typeface="微软雅黑" panose="020B0503020204020204" pitchFamily="34" charset="-122"/>
              </a:endParaRPr>
            </a:p>
          </p:txBody>
        </p:sp>
        <p:sp>
          <p:nvSpPr>
            <p:cNvPr id="131" name="圆角矩形 130"/>
            <p:cNvSpPr/>
            <p:nvPr/>
          </p:nvSpPr>
          <p:spPr>
            <a:xfrm>
              <a:off x="3086234" y="4620579"/>
              <a:ext cx="925418" cy="283732"/>
            </a:xfrm>
            <a:prstGeom prst="roundRect">
              <a:avLst/>
            </a:prstGeom>
            <a:solidFill>
              <a:schemeClr val="accent4">
                <a:lumMod val="40000"/>
                <a:lumOff val="60000"/>
              </a:schemeClr>
            </a:solidFill>
            <a:ln w="12700" cap="flat" cmpd="sng" algn="ctr">
              <a:solidFill>
                <a:srgbClr val="5B9BD5">
                  <a:shade val="50000"/>
                </a:srgbClr>
              </a:solidFill>
              <a:prstDash val="solid"/>
              <a:miter lim="800000"/>
            </a:ln>
            <a:effectLst/>
          </p:spPr>
          <p:txBody>
            <a:bodyPr rtlCol="0" anchor="t"/>
            <a:lstStyle/>
            <a:p>
              <a:pPr algn="ctr" defTabSz="914400">
                <a:defRPr/>
              </a:pPr>
              <a:r>
                <a:rPr lang="en-US" altLang="zh-CN" sz="1100" kern="0" dirty="0" err="1" smtClean="0">
                  <a:latin typeface="微软雅黑" panose="020B0503020204020204" pitchFamily="34" charset="-122"/>
                  <a:ea typeface="微软雅黑" panose="020B0503020204020204" pitchFamily="34" charset="-122"/>
                </a:rPr>
                <a:t>KunPeng</a:t>
              </a:r>
              <a:endParaRPr lang="zh-CN" altLang="en-US" sz="1100" kern="0" dirty="0">
                <a:latin typeface="微软雅黑" panose="020B0503020204020204" pitchFamily="34" charset="-122"/>
                <a:ea typeface="微软雅黑" panose="020B0503020204020204" pitchFamily="34" charset="-122"/>
              </a:endParaRPr>
            </a:p>
          </p:txBody>
        </p:sp>
        <p:sp>
          <p:nvSpPr>
            <p:cNvPr id="132" name="圆角矩形 131"/>
            <p:cNvSpPr/>
            <p:nvPr/>
          </p:nvSpPr>
          <p:spPr>
            <a:xfrm>
              <a:off x="4317983" y="4613061"/>
              <a:ext cx="840862" cy="283732"/>
            </a:xfrm>
            <a:prstGeom prst="roundRect">
              <a:avLst/>
            </a:prstGeom>
            <a:solidFill>
              <a:schemeClr val="accent4">
                <a:lumMod val="40000"/>
                <a:lumOff val="60000"/>
              </a:schemeClr>
            </a:solidFill>
            <a:ln w="12700" cap="flat" cmpd="sng" algn="ctr">
              <a:solidFill>
                <a:srgbClr val="5B9BD5">
                  <a:shade val="50000"/>
                </a:srgbClr>
              </a:solidFill>
              <a:prstDash val="solid"/>
              <a:miter lim="800000"/>
            </a:ln>
            <a:effectLst/>
          </p:spPr>
          <p:txBody>
            <a:bodyPr rtlCol="0" anchor="t"/>
            <a:lstStyle/>
            <a:p>
              <a:pPr algn="ctr" defTabSz="914400">
                <a:defRPr/>
              </a:pPr>
              <a:r>
                <a:rPr lang="en-US" altLang="zh-CN" sz="1100" kern="0" dirty="0" smtClean="0">
                  <a:latin typeface="微软雅黑" panose="020B0503020204020204" pitchFamily="34" charset="-122"/>
                  <a:ea typeface="微软雅黑" panose="020B0503020204020204" pitchFamily="34" charset="-122"/>
                </a:rPr>
                <a:t>X86</a:t>
              </a:r>
              <a:endParaRPr lang="zh-CN" altLang="en-US" sz="1100" kern="0" dirty="0">
                <a:latin typeface="微软雅黑" panose="020B0503020204020204" pitchFamily="34" charset="-122"/>
                <a:ea typeface="微软雅黑" panose="020B0503020204020204" pitchFamily="34" charset="-122"/>
              </a:endParaRPr>
            </a:p>
          </p:txBody>
        </p:sp>
        <p:sp>
          <p:nvSpPr>
            <p:cNvPr id="133" name="圆角矩形 132"/>
            <p:cNvSpPr/>
            <p:nvPr/>
          </p:nvSpPr>
          <p:spPr>
            <a:xfrm>
              <a:off x="5536079" y="4611341"/>
              <a:ext cx="833822" cy="283732"/>
            </a:xfrm>
            <a:prstGeom prst="roundRect">
              <a:avLst/>
            </a:prstGeom>
            <a:solidFill>
              <a:schemeClr val="accent5">
                <a:lumMod val="40000"/>
                <a:lumOff val="60000"/>
              </a:schemeClr>
            </a:solidFill>
            <a:ln w="12700" cap="flat" cmpd="sng" algn="ctr">
              <a:solidFill>
                <a:srgbClr val="5B9BD5">
                  <a:shade val="50000"/>
                </a:srgbClr>
              </a:solidFill>
              <a:prstDash val="solid"/>
              <a:miter lim="800000"/>
            </a:ln>
            <a:effectLst/>
          </p:spPr>
          <p:txBody>
            <a:bodyPr rtlCol="0" anchor="t"/>
            <a:lstStyle/>
            <a:p>
              <a:pPr algn="ctr" defTabSz="914400">
                <a:defRPr/>
              </a:pPr>
              <a:r>
                <a:rPr lang="en-US" altLang="zh-CN" sz="1100" kern="0" dirty="0" smtClean="0">
                  <a:latin typeface="微软雅黑" panose="020B0503020204020204" pitchFamily="34" charset="-122"/>
                  <a:ea typeface="微软雅黑" panose="020B0503020204020204" pitchFamily="34" charset="-122"/>
                </a:rPr>
                <a:t>Ascend</a:t>
              </a:r>
              <a:endParaRPr lang="zh-CN" altLang="en-US" sz="1100" kern="0" dirty="0">
                <a:latin typeface="微软雅黑" panose="020B0503020204020204" pitchFamily="34" charset="-122"/>
                <a:ea typeface="微软雅黑" panose="020B0503020204020204" pitchFamily="34" charset="-122"/>
              </a:endParaRPr>
            </a:p>
          </p:txBody>
        </p:sp>
        <p:sp>
          <p:nvSpPr>
            <p:cNvPr id="134" name="圆角矩形 133"/>
            <p:cNvSpPr/>
            <p:nvPr/>
          </p:nvSpPr>
          <p:spPr>
            <a:xfrm>
              <a:off x="6759488" y="4611341"/>
              <a:ext cx="835027" cy="283732"/>
            </a:xfrm>
            <a:prstGeom prst="roundRect">
              <a:avLst/>
            </a:prstGeom>
            <a:solidFill>
              <a:schemeClr val="accent5">
                <a:lumMod val="40000"/>
                <a:lumOff val="60000"/>
              </a:schemeClr>
            </a:solidFill>
            <a:ln w="12700" cap="flat" cmpd="sng" algn="ctr">
              <a:solidFill>
                <a:srgbClr val="5B9BD5">
                  <a:shade val="50000"/>
                </a:srgbClr>
              </a:solidFill>
              <a:prstDash val="solid"/>
              <a:miter lim="800000"/>
            </a:ln>
            <a:effectLst/>
          </p:spPr>
          <p:txBody>
            <a:bodyPr rtlCol="0" anchor="t"/>
            <a:lstStyle/>
            <a:p>
              <a:pPr algn="ctr" defTabSz="914400">
                <a:defRPr/>
              </a:pPr>
              <a:r>
                <a:rPr lang="en-US" altLang="zh-CN" sz="1100" kern="0" dirty="0" smtClean="0">
                  <a:latin typeface="微软雅黑" panose="020B0503020204020204" pitchFamily="34" charset="-122"/>
                  <a:ea typeface="微软雅黑" panose="020B0503020204020204" pitchFamily="34" charset="-122"/>
                </a:rPr>
                <a:t>GPU</a:t>
              </a:r>
              <a:endParaRPr lang="zh-CN" altLang="en-US" sz="1100" kern="0" dirty="0">
                <a:latin typeface="微软雅黑" panose="020B0503020204020204" pitchFamily="34" charset="-122"/>
                <a:ea typeface="微软雅黑" panose="020B0503020204020204" pitchFamily="34" charset="-122"/>
              </a:endParaRPr>
            </a:p>
          </p:txBody>
        </p:sp>
        <p:sp>
          <p:nvSpPr>
            <p:cNvPr id="135" name="矩形 134"/>
            <p:cNvSpPr/>
            <p:nvPr/>
          </p:nvSpPr>
          <p:spPr>
            <a:xfrm>
              <a:off x="2038119" y="781984"/>
              <a:ext cx="1642434" cy="1609091"/>
            </a:xfrm>
            <a:prstGeom prst="rect">
              <a:avLst/>
            </a:prstGeom>
            <a:noFill/>
            <a:ln>
              <a:solidFill>
                <a:srgbClr val="15151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36" name="文本框 135"/>
            <p:cNvSpPr txBox="1"/>
            <p:nvPr/>
          </p:nvSpPr>
          <p:spPr>
            <a:xfrm>
              <a:off x="2577667" y="691485"/>
              <a:ext cx="641691" cy="528350"/>
            </a:xfrm>
            <a:prstGeom prst="rect">
              <a:avLst/>
            </a:prstGeom>
            <a:noFill/>
          </p:spPr>
          <p:txBody>
            <a:bodyPr wrap="square" rtlCol="0">
              <a:spAutoFit/>
            </a:bodyPr>
            <a:lstStyle/>
            <a:p>
              <a:pPr algn="l">
                <a:lnSpc>
                  <a:spcPts val="3440"/>
                </a:lnSpc>
              </a:pPr>
              <a:r>
                <a:rPr lang="en-US" altLang="zh-CN" sz="1100" b="1" dirty="0" smtClean="0">
                  <a:solidFill>
                    <a:srgbClr val="C00000"/>
                  </a:solidFill>
                  <a:latin typeface="微软雅黑" panose="020B0503020204020204" pitchFamily="34" charset="-122"/>
                  <a:ea typeface="微软雅黑" panose="020B0503020204020204" pitchFamily="34" charset="-122"/>
                </a:rPr>
                <a:t>DB4AI</a:t>
              </a:r>
              <a:endParaRPr lang="zh-CN" altLang="en-US" sz="1100" b="1" dirty="0" smtClean="0">
                <a:solidFill>
                  <a:srgbClr val="C00000"/>
                </a:solidFill>
                <a:latin typeface="微软雅黑" panose="020B0503020204020204" pitchFamily="34" charset="-122"/>
                <a:ea typeface="微软雅黑" panose="020B0503020204020204" pitchFamily="34" charset="-122"/>
              </a:endParaRPr>
            </a:p>
          </p:txBody>
        </p:sp>
        <p:sp>
          <p:nvSpPr>
            <p:cNvPr id="137" name="矩形 136"/>
            <p:cNvSpPr/>
            <p:nvPr/>
          </p:nvSpPr>
          <p:spPr>
            <a:xfrm>
              <a:off x="3788489" y="781984"/>
              <a:ext cx="4959975" cy="1609090"/>
            </a:xfrm>
            <a:prstGeom prst="rect">
              <a:avLst/>
            </a:prstGeom>
            <a:noFill/>
            <a:ln>
              <a:solidFill>
                <a:srgbClr val="15151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38" name="文本框 137"/>
            <p:cNvSpPr txBox="1"/>
            <p:nvPr/>
          </p:nvSpPr>
          <p:spPr>
            <a:xfrm>
              <a:off x="5928442" y="557921"/>
              <a:ext cx="1016959" cy="528350"/>
            </a:xfrm>
            <a:prstGeom prst="rect">
              <a:avLst/>
            </a:prstGeom>
            <a:noFill/>
          </p:spPr>
          <p:txBody>
            <a:bodyPr wrap="square" rtlCol="0">
              <a:spAutoFit/>
            </a:bodyPr>
            <a:lstStyle/>
            <a:p>
              <a:pPr algn="l">
                <a:lnSpc>
                  <a:spcPts val="3440"/>
                </a:lnSpc>
              </a:pPr>
              <a:r>
                <a:rPr lang="en-US" altLang="zh-CN" sz="1100" b="1" dirty="0" smtClean="0">
                  <a:solidFill>
                    <a:srgbClr val="C00000"/>
                  </a:solidFill>
                  <a:latin typeface="微软雅黑" panose="020B0503020204020204" pitchFamily="34" charset="-122"/>
                  <a:ea typeface="微软雅黑" panose="020B0503020204020204" pitchFamily="34" charset="-122"/>
                </a:rPr>
                <a:t>AI4DB</a:t>
              </a:r>
              <a:endParaRPr lang="zh-CN" altLang="en-US" sz="1100" b="1" dirty="0" smtClean="0">
                <a:solidFill>
                  <a:srgbClr val="C00000"/>
                </a:solidFill>
                <a:latin typeface="微软雅黑" panose="020B0503020204020204" pitchFamily="34" charset="-122"/>
                <a:ea typeface="微软雅黑" panose="020B0503020204020204" pitchFamily="34" charset="-122"/>
              </a:endParaRPr>
            </a:p>
          </p:txBody>
        </p:sp>
        <p:sp>
          <p:nvSpPr>
            <p:cNvPr id="139" name="矩形 138"/>
            <p:cNvSpPr/>
            <p:nvPr/>
          </p:nvSpPr>
          <p:spPr>
            <a:xfrm>
              <a:off x="2780377" y="4565573"/>
              <a:ext cx="4959975" cy="368273"/>
            </a:xfrm>
            <a:prstGeom prst="rect">
              <a:avLst/>
            </a:prstGeom>
            <a:noFill/>
            <a:ln>
              <a:solidFill>
                <a:srgbClr val="15151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41" name="矩形 140"/>
            <p:cNvSpPr/>
            <p:nvPr/>
          </p:nvSpPr>
          <p:spPr bwMode="auto">
            <a:xfrm>
              <a:off x="5553694" y="1358144"/>
              <a:ext cx="1113035" cy="302367"/>
            </a:xfrm>
            <a:prstGeom prst="rect">
              <a:avLst/>
            </a:prstGeom>
            <a:solidFill>
              <a:srgbClr val="00B0F0"/>
            </a:solidFill>
            <a:ln>
              <a:solidFill>
                <a:schemeClr val="tx1"/>
              </a:solidFill>
            </a:ln>
            <a:effectLst/>
          </p:spPr>
          <p:txBody>
            <a:bodyPr vert="horz" wrap="square" lIns="91416" tIns="45708" rIns="91416" bIns="45708" numCol="1" rtlCol="0" anchor="ctr" anchorCtr="0" compatLnSpc="1"/>
            <a:lstStyle/>
            <a:p>
              <a:pPr algn="ctr"/>
              <a:r>
                <a:rPr lang="en-US" altLang="zh-CN" sz="1100" dirty="0" smtClean="0">
                  <a:solidFill>
                    <a:schemeClr val="tx1"/>
                  </a:solidFill>
                  <a:latin typeface="微软雅黑" panose="020B0503020204020204" pitchFamily="34" charset="-122"/>
                  <a:ea typeface="微软雅黑" panose="020B0503020204020204" pitchFamily="34" charset="-122"/>
                </a:rPr>
                <a:t>Self Monitor</a:t>
              </a:r>
              <a:endParaRPr lang="en-US" altLang="zh-CN" sz="1100" dirty="0">
                <a:solidFill>
                  <a:schemeClr val="tx1"/>
                </a:solidFill>
                <a:latin typeface="微软雅黑" panose="020B0503020204020204" pitchFamily="34" charset="-122"/>
                <a:ea typeface="微软雅黑" panose="020B0503020204020204" pitchFamily="34" charset="-122"/>
              </a:endParaRPr>
            </a:p>
          </p:txBody>
        </p:sp>
        <p:cxnSp>
          <p:nvCxnSpPr>
            <p:cNvPr id="142" name="直接箭头连接符 141"/>
            <p:cNvCxnSpPr>
              <a:stCxn id="99" idx="0"/>
            </p:cNvCxnSpPr>
            <p:nvPr/>
          </p:nvCxnSpPr>
          <p:spPr bwMode="auto">
            <a:xfrm flipH="1" flipV="1">
              <a:off x="5227621" y="2268324"/>
              <a:ext cx="462" cy="303426"/>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6" name="直接箭头连接符 15"/>
            <p:cNvCxnSpPr/>
            <p:nvPr/>
          </p:nvCxnSpPr>
          <p:spPr>
            <a:xfrm flipH="1" flipV="1">
              <a:off x="5292079" y="4295642"/>
              <a:ext cx="1" cy="2699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p:cNvSpPr txBox="1"/>
          <p:nvPr/>
        </p:nvSpPr>
        <p:spPr bwMode="auto">
          <a:xfrm>
            <a:off x="1857780" y="30701"/>
            <a:ext cx="7205556" cy="324016"/>
          </a:xfrm>
          <a:prstGeom prst="rect">
            <a:avLst/>
          </a:prstGeom>
          <a:noFill/>
          <a:ln w="9525">
            <a:noFill/>
            <a:miter lim="800000"/>
          </a:ln>
        </p:spPr>
        <p:txBody>
          <a:bodyPr vert="horz" wrap="square" lIns="80118" tIns="40059" rIns="80118" bIns="40059" numCol="1" anchor="ctr" anchorCtr="0" compatLnSpc="1"/>
          <a:lstStyle>
            <a:lvl1pPr algn="l" defTabSz="802005" rtl="0" eaLnBrk="0" fontAlgn="base" hangingPunct="0">
              <a:spcBef>
                <a:spcPct val="0"/>
              </a:spcBef>
              <a:spcAft>
                <a:spcPct val="0"/>
              </a:spcAft>
              <a:defRPr sz="3400">
                <a:solidFill>
                  <a:srgbClr val="990000"/>
                </a:solidFill>
                <a:latin typeface="+mj-lt"/>
                <a:ea typeface="+mj-ea"/>
                <a:cs typeface="+mj-cs"/>
              </a:defRPr>
            </a:lvl1pPr>
            <a:lvl2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2pPr>
            <a:lvl3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3pPr>
            <a:lvl4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4pPr>
            <a:lvl5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5pPr>
            <a:lvl6pPr marL="4572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6pPr>
            <a:lvl7pPr marL="9144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7pPr>
            <a:lvl8pPr marL="13716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8pPr>
            <a:lvl9pPr marL="18288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9pPr>
          </a:lstStyle>
          <a:p>
            <a:pPr defTabSz="914400" fontAlgn="auto">
              <a:spcAft>
                <a:spcPts val="0"/>
              </a:spcAft>
              <a:buClr>
                <a:srgbClr val="777777"/>
              </a:buClr>
              <a:buSzPct val="60000"/>
              <a:defRPr/>
            </a:pPr>
            <a:r>
              <a:rPr lang="en-US" altLang="zh-CN" sz="1800" kern="12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openGauss </a:t>
            </a:r>
            <a:r>
              <a:rPr lang="zh-CN" altLang="en-US" sz="1800" kern="12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原生库内</a:t>
            </a:r>
            <a:r>
              <a:rPr lang="en-US" altLang="zh-CN" sz="1800" kern="12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AI</a:t>
            </a:r>
            <a:r>
              <a:rPr lang="zh-CN" altLang="en-US" sz="1800" kern="12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引擎：简易</a:t>
            </a:r>
            <a:r>
              <a:rPr lang="en-US" altLang="zh-CN" sz="1800" kern="12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SQL</a:t>
            </a:r>
            <a:r>
              <a:rPr lang="zh-CN" altLang="en-US" sz="1800" kern="12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、极致性能</a:t>
            </a:r>
            <a:endParaRPr lang="zh-CN" altLang="en-US" sz="1800" kern="12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grpSp>
        <p:nvGrpSpPr>
          <p:cNvPr id="2" name="组合 1"/>
          <p:cNvGrpSpPr/>
          <p:nvPr/>
        </p:nvGrpSpPr>
        <p:grpSpPr>
          <a:xfrm>
            <a:off x="323528" y="525975"/>
            <a:ext cx="8300587" cy="4325931"/>
            <a:chOff x="323528" y="525975"/>
            <a:chExt cx="8300587" cy="4325931"/>
          </a:xfrm>
        </p:grpSpPr>
        <p:grpSp>
          <p:nvGrpSpPr>
            <p:cNvPr id="50" name="组合 49"/>
            <p:cNvGrpSpPr/>
            <p:nvPr/>
          </p:nvGrpSpPr>
          <p:grpSpPr>
            <a:xfrm>
              <a:off x="6147019" y="525975"/>
              <a:ext cx="2477096" cy="3456686"/>
              <a:chOff x="7062504" y="1214740"/>
              <a:chExt cx="4508784" cy="4955872"/>
            </a:xfrm>
          </p:grpSpPr>
          <p:sp>
            <p:nvSpPr>
              <p:cNvPr id="51" name="矩形 50"/>
              <p:cNvSpPr/>
              <p:nvPr/>
            </p:nvSpPr>
            <p:spPr>
              <a:xfrm>
                <a:off x="7062504" y="1644293"/>
                <a:ext cx="4508784" cy="4526319"/>
              </a:xfrm>
              <a:prstGeom prst="rect">
                <a:avLst/>
              </a:prstGeom>
              <a:gradFill>
                <a:gsLst>
                  <a:gs pos="100000">
                    <a:srgbClr val="7F7F7F">
                      <a:alpha val="8000"/>
                    </a:srgbClr>
                  </a:gs>
                  <a:gs pos="0">
                    <a:srgbClr val="7F7F7F">
                      <a:alpha val="0"/>
                    </a:srgbClr>
                  </a:gs>
                </a:gsLst>
                <a:lin ang="16200000" scaled="0"/>
              </a:gradFill>
              <a:ln w="3175">
                <a:gradFill>
                  <a:gsLst>
                    <a:gs pos="0">
                      <a:srgbClr val="666666">
                        <a:lumMod val="60000"/>
                        <a:lumOff val="40000"/>
                      </a:srgbClr>
                    </a:gs>
                    <a:gs pos="100000">
                      <a:srgbClr val="666666">
                        <a:lumMod val="20000"/>
                        <a:lumOff val="80000"/>
                        <a:alpha val="0"/>
                      </a:srgbClr>
                    </a:gs>
                  </a:gsLst>
                  <a:lin ang="5400000" scaled="0"/>
                </a:gradFill>
              </a:ln>
            </p:spPr>
            <p:txBody>
              <a:bodyPr vert="horz" wrap="square" lIns="91440" tIns="45720" rIns="91440" bIns="45720" numCol="1" anchor="t" anchorCtr="0" compatLnSpc="1"/>
              <a:lstStyle/>
              <a:p>
                <a:pPr defTabSz="914400"/>
                <a:endParaRPr lang="zh-CN" altLang="en-US" kern="0">
                  <a:solidFill>
                    <a:sysClr val="windowText" lastClr="000000"/>
                  </a:solidFill>
                  <a:cs typeface="Arial" panose="020B0604020202020204" pitchFamily="34" charset="0"/>
                </a:endParaRPr>
              </a:p>
            </p:txBody>
          </p:sp>
          <p:sp>
            <p:nvSpPr>
              <p:cNvPr id="52" name="矩形 51"/>
              <p:cNvSpPr/>
              <p:nvPr/>
            </p:nvSpPr>
            <p:spPr>
              <a:xfrm>
                <a:off x="7062504" y="1242783"/>
                <a:ext cx="4502503" cy="401511"/>
              </a:xfrm>
              <a:prstGeom prst="rect">
                <a:avLst/>
              </a:prstGeom>
              <a:solidFill>
                <a:srgbClr val="C7000B"/>
              </a:solidFill>
              <a:ln w="6350" cap="flat" cmpd="sng" algn="ctr">
                <a:noFill/>
                <a:prstDash val="solid"/>
                <a:miter lim="800000"/>
                <a:headEnd type="none" w="med" len="med"/>
                <a:tailEnd type="none" w="med" len="med"/>
              </a:ln>
              <a:effectLst/>
            </p:spPr>
            <p:txBody>
              <a:bodyPr wrap="square" lIns="0" tIns="0" rIns="0" bIns="0" anchor="ctr" anchorCtr="1"/>
              <a:lstStyle/>
              <a:p>
                <a:pPr algn="ctr" defTabSz="914400"/>
                <a:endParaRPr lang="zh-CN" altLang="en-US" sz="1600" b="1" kern="0" spc="5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矩形 52"/>
              <p:cNvSpPr/>
              <p:nvPr/>
            </p:nvSpPr>
            <p:spPr>
              <a:xfrm>
                <a:off x="7459167" y="1214740"/>
                <a:ext cx="3709175"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altLang="zh-CN" sz="1600" b="1" dirty="0">
                    <a:solidFill>
                      <a:srgbClr val="FFFFFF"/>
                    </a:solidFill>
                  </a:rPr>
                  <a:t>In-Database AI</a:t>
                </a:r>
                <a:r>
                  <a:rPr lang="zh-CN" altLang="en-US" sz="1600" b="1" dirty="0">
                    <a:solidFill>
                      <a:srgbClr val="FFFFFF"/>
                    </a:solidFill>
                  </a:rPr>
                  <a:t>引擎 </a:t>
                </a:r>
                <a:endParaRPr lang="zh-CN" altLang="en-US" sz="1600" b="1" dirty="0">
                  <a:solidFill>
                    <a:srgbClr val="FFFFFF"/>
                  </a:solidFill>
                </a:endParaRPr>
              </a:p>
            </p:txBody>
          </p:sp>
        </p:grpSp>
        <p:sp>
          <p:nvSpPr>
            <p:cNvPr id="54" name="矩形 53"/>
            <p:cNvSpPr/>
            <p:nvPr/>
          </p:nvSpPr>
          <p:spPr>
            <a:xfrm>
              <a:off x="6296821" y="772071"/>
              <a:ext cx="2199322" cy="4079835"/>
            </a:xfrm>
            <a:prstGeom prst="rect">
              <a:avLst/>
            </a:prstGeom>
          </p:spPr>
          <p:txBody>
            <a:bodyPr wrap="square" anchor="ctr">
              <a:spAutoFit/>
            </a:bodyPr>
            <a:lstStyle/>
            <a:p>
              <a:pPr algn="ctr">
                <a:lnSpc>
                  <a:spcPct val="150000"/>
                </a:lnSpc>
              </a:pPr>
              <a:r>
                <a:rPr lang="zh-CN" altLang="en-US" sz="1100" b="1" kern="1200" dirty="0" smtClean="0">
                  <a:solidFill>
                    <a:srgbClr val="C7000B"/>
                  </a:solidFill>
                </a:rPr>
                <a:t>模型丰富</a:t>
              </a:r>
              <a:endParaRPr lang="en-US" altLang="zh-CN" sz="1100" b="1" kern="1200" dirty="0" smtClean="0">
                <a:solidFill>
                  <a:srgbClr val="C7000B"/>
                </a:solidFill>
              </a:endParaRPr>
            </a:p>
            <a:p>
              <a:pPr marL="177800" indent="-177800">
                <a:lnSpc>
                  <a:spcPct val="150000"/>
                </a:lnSpc>
                <a:spcAft>
                  <a:spcPts val="1200"/>
                </a:spcAft>
                <a:buFont typeface="Arial" panose="020B0604020202020204" pitchFamily="34" charset="0"/>
                <a:buChar char="•"/>
              </a:pPr>
              <a:r>
                <a:rPr lang="zh-CN" altLang="en-US" sz="1100" kern="1200" dirty="0" smtClean="0"/>
                <a:t>库内原生支持</a:t>
              </a:r>
              <a:r>
                <a:rPr lang="en-US" altLang="zh-CN" sz="1100" kern="1200" dirty="0" smtClean="0"/>
                <a:t>20</a:t>
              </a:r>
              <a:r>
                <a:rPr lang="zh-CN" altLang="en-US" sz="1100" dirty="0" smtClean="0"/>
                <a:t>多</a:t>
              </a:r>
              <a:r>
                <a:rPr lang="zh-CN" altLang="en-US" sz="1100" kern="1200" dirty="0" smtClean="0"/>
                <a:t>种常用</a:t>
              </a:r>
              <a:r>
                <a:rPr lang="en-US" altLang="zh-CN" sz="1100" kern="1200" dirty="0" smtClean="0"/>
                <a:t>AI</a:t>
              </a:r>
              <a:r>
                <a:rPr lang="zh-CN" altLang="en-US" sz="1100" kern="1200" dirty="0" smtClean="0"/>
                <a:t>算子，满足超过</a:t>
              </a:r>
              <a:r>
                <a:rPr lang="en-US" altLang="zh-CN" sz="1100" kern="1200" dirty="0" smtClean="0"/>
                <a:t>95%</a:t>
              </a:r>
              <a:r>
                <a:rPr lang="zh-CN" altLang="en-US" sz="1100" kern="1200" dirty="0" smtClean="0"/>
                <a:t>的机器学习使用场景</a:t>
              </a:r>
              <a:endParaRPr lang="en-US" altLang="zh-CN" sz="1100" kern="1200" dirty="0" smtClean="0"/>
            </a:p>
            <a:p>
              <a:pPr algn="ctr">
                <a:lnSpc>
                  <a:spcPct val="150000"/>
                </a:lnSpc>
              </a:pPr>
              <a:r>
                <a:rPr lang="zh-CN" altLang="en-US" sz="1100" b="1" dirty="0" smtClean="0">
                  <a:solidFill>
                    <a:srgbClr val="C7000B"/>
                  </a:solidFill>
                </a:rPr>
                <a:t>高性能</a:t>
              </a:r>
              <a:endParaRPr lang="en-US" altLang="zh-CN" sz="1100" b="1" dirty="0" smtClean="0">
                <a:solidFill>
                  <a:srgbClr val="C7000B"/>
                </a:solidFill>
              </a:endParaRPr>
            </a:p>
            <a:p>
              <a:pPr marL="177800" indent="-177800">
                <a:lnSpc>
                  <a:spcPct val="150000"/>
                </a:lnSpc>
                <a:spcAft>
                  <a:spcPts val="1200"/>
                </a:spcAft>
                <a:buFont typeface="Arial" panose="020B0604020202020204" pitchFamily="34" charset="0"/>
                <a:buChar char="•"/>
              </a:pPr>
              <a:r>
                <a:rPr lang="zh-CN" altLang="en-US" sz="1100" kern="1200" dirty="0" smtClean="0"/>
                <a:t>性能相比开源产品提升</a:t>
              </a:r>
              <a:r>
                <a:rPr lang="en-US" altLang="zh-CN" sz="1100" kern="1200" dirty="0" smtClean="0"/>
                <a:t>5-10</a:t>
              </a:r>
              <a:r>
                <a:rPr lang="zh-CN" altLang="en-US" sz="1100" kern="1200" dirty="0" smtClean="0"/>
                <a:t>倍</a:t>
              </a:r>
              <a:endParaRPr lang="en-US" altLang="zh-CN" sz="1100" kern="1200" dirty="0" smtClean="0"/>
            </a:p>
            <a:p>
              <a:pPr algn="ctr">
                <a:lnSpc>
                  <a:spcPct val="150000"/>
                </a:lnSpc>
              </a:pPr>
              <a:r>
                <a:rPr lang="zh-CN" altLang="en-US" sz="1100" b="1" dirty="0" smtClean="0">
                  <a:solidFill>
                    <a:srgbClr val="C7000B"/>
                  </a:solidFill>
                </a:rPr>
                <a:t>低门槛</a:t>
              </a:r>
              <a:endParaRPr lang="en-US" altLang="zh-CN" sz="1100" b="1" dirty="0" smtClean="0">
                <a:solidFill>
                  <a:srgbClr val="C7000B"/>
                </a:solidFill>
              </a:endParaRPr>
            </a:p>
            <a:p>
              <a:pPr marL="177800" indent="-177800">
                <a:lnSpc>
                  <a:spcPct val="150000"/>
                </a:lnSpc>
                <a:spcAft>
                  <a:spcPts val="1200"/>
                </a:spcAft>
                <a:buFont typeface="Arial" panose="020B0604020202020204" pitchFamily="34" charset="0"/>
                <a:buChar char="•"/>
              </a:pPr>
              <a:r>
                <a:rPr lang="zh-CN" altLang="en-US" sz="1100" dirty="0" smtClean="0"/>
                <a:t>极简</a:t>
              </a:r>
              <a:r>
                <a:rPr lang="en-US" altLang="zh-CN" sz="1100" dirty="0" smtClean="0"/>
                <a:t>SQL</a:t>
              </a:r>
              <a:r>
                <a:rPr lang="zh-CN" altLang="en-US" sz="1100" dirty="0" smtClean="0"/>
                <a:t>语法，易学习、易使用</a:t>
              </a:r>
              <a:endParaRPr lang="en-US" altLang="zh-CN" sz="1100" kern="1200" dirty="0" smtClean="0"/>
            </a:p>
            <a:p>
              <a:pPr algn="ctr">
                <a:lnSpc>
                  <a:spcPct val="150000"/>
                </a:lnSpc>
              </a:pPr>
              <a:r>
                <a:rPr lang="zh-CN" altLang="en-US" sz="1100" b="1" kern="1200" dirty="0" smtClean="0">
                  <a:solidFill>
                    <a:srgbClr val="C7000B"/>
                  </a:solidFill>
                </a:rPr>
                <a:t>安全高效</a:t>
              </a:r>
              <a:endParaRPr lang="en-US" altLang="zh-CN" sz="1100" b="1" kern="1200" dirty="0" smtClean="0">
                <a:solidFill>
                  <a:srgbClr val="C7000B"/>
                </a:solidFill>
              </a:endParaRPr>
            </a:p>
            <a:p>
              <a:pPr marL="177800" indent="-177800">
                <a:lnSpc>
                  <a:spcPct val="150000"/>
                </a:lnSpc>
                <a:buFont typeface="Arial" panose="020B0604020202020204" pitchFamily="34" charset="0"/>
                <a:buChar char="•"/>
              </a:pPr>
              <a:r>
                <a:rPr lang="zh-CN" altLang="en-US" sz="1100" kern="1200" dirty="0" smtClean="0"/>
                <a:t>库内全流程</a:t>
              </a:r>
              <a:r>
                <a:rPr lang="en-US" altLang="zh-CN" sz="1100" kern="1200" dirty="0" smtClean="0"/>
                <a:t>AI</a:t>
              </a:r>
              <a:r>
                <a:rPr lang="zh-CN" altLang="en-US" sz="1100" kern="1200" dirty="0" smtClean="0"/>
                <a:t>框架，</a:t>
              </a:r>
              <a:r>
                <a:rPr lang="zh-CN" altLang="en-US" sz="1100" dirty="0" smtClean="0"/>
                <a:t>数据不出库，</a:t>
              </a:r>
              <a:r>
                <a:rPr lang="en-US" altLang="zh-CN" sz="1100" dirty="0" smtClean="0"/>
                <a:t>E2E</a:t>
              </a:r>
              <a:r>
                <a:rPr lang="zh-CN" altLang="en-US" sz="1100" dirty="0" smtClean="0"/>
                <a:t>完成数据清洗、特征工程、模型选择和模型训练，安全可靠、简单高效</a:t>
              </a:r>
              <a:endParaRPr lang="en-US" altLang="zh-CN" sz="1100" kern="1200" dirty="0"/>
            </a:p>
          </p:txBody>
        </p:sp>
        <p:sp>
          <p:nvSpPr>
            <p:cNvPr id="56" name="圆柱形 55"/>
            <p:cNvSpPr/>
            <p:nvPr/>
          </p:nvSpPr>
          <p:spPr>
            <a:xfrm>
              <a:off x="323528" y="1486624"/>
              <a:ext cx="5472608" cy="2957119"/>
            </a:xfrm>
            <a:prstGeom prst="can">
              <a:avLst>
                <a:gd name="adj" fmla="val 9556"/>
              </a:avLst>
            </a:prstGeom>
            <a:solidFill>
              <a:srgbClr val="FAFAFA"/>
            </a:solidFill>
            <a:ln w="12700" cap="flat" cmpd="sng" algn="ctr">
              <a:solidFill>
                <a:schemeClr val="tx2">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cs typeface="+mn-cs"/>
              </a:endParaRPr>
            </a:p>
          </p:txBody>
        </p:sp>
        <p:sp>
          <p:nvSpPr>
            <p:cNvPr id="57" name="文本框 9"/>
            <p:cNvSpPr txBox="1"/>
            <p:nvPr/>
          </p:nvSpPr>
          <p:spPr>
            <a:xfrm>
              <a:off x="2589351" y="1522036"/>
              <a:ext cx="940963"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smtClean="0">
                  <a:ln>
                    <a:noFill/>
                  </a:ln>
                  <a:solidFill>
                    <a:srgbClr val="C7000B"/>
                  </a:solidFill>
                  <a:effectLst/>
                  <a:uLnTx/>
                  <a:uFillTx/>
                </a:rPr>
                <a:t>openGauss</a:t>
              </a:r>
              <a:endParaRPr kumimoji="1" lang="zh-CN" altLang="en-US" sz="1600" b="1" i="0" u="none" strike="noStrike" kern="0" cap="none" spc="0" normalizeH="0" baseline="0" noProof="0" dirty="0" smtClean="0">
                <a:ln>
                  <a:noFill/>
                </a:ln>
                <a:solidFill>
                  <a:srgbClr val="C7000B"/>
                </a:solidFill>
                <a:effectLst/>
                <a:uLnTx/>
                <a:uFillTx/>
              </a:endParaRPr>
            </a:p>
          </p:txBody>
        </p:sp>
        <p:grpSp>
          <p:nvGrpSpPr>
            <p:cNvPr id="58" name="组合 57"/>
            <p:cNvGrpSpPr/>
            <p:nvPr/>
          </p:nvGrpSpPr>
          <p:grpSpPr>
            <a:xfrm>
              <a:off x="450803" y="1842998"/>
              <a:ext cx="5233663" cy="290264"/>
              <a:chOff x="784955" y="2813255"/>
              <a:chExt cx="6557960" cy="394965"/>
            </a:xfrm>
          </p:grpSpPr>
          <p:sp>
            <p:nvSpPr>
              <p:cNvPr id="96" name="燕尾形 95"/>
              <p:cNvSpPr/>
              <p:nvPr/>
            </p:nvSpPr>
            <p:spPr>
              <a:xfrm>
                <a:off x="784955" y="2813255"/>
                <a:ext cx="1171055" cy="394965"/>
              </a:xfrm>
              <a:prstGeom prst="chevron">
                <a:avLst/>
              </a:prstGeom>
              <a:solidFill>
                <a:srgbClr val="C7000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dirty="0" smtClean="0">
                    <a:ln>
                      <a:noFill/>
                    </a:ln>
                    <a:solidFill>
                      <a:schemeClr val="bg1"/>
                    </a:solidFill>
                    <a:effectLst/>
                    <a:uLnTx/>
                    <a:uFillTx/>
                    <a:cs typeface="+mn-cs"/>
                  </a:rPr>
                  <a:t>Data Exploration</a:t>
                </a:r>
                <a:endParaRPr kumimoji="0" lang="zh-CN" altLang="en-US" sz="900" b="1" i="0" u="none" strike="noStrike" kern="0" cap="none" spc="0" normalizeH="0" baseline="0" noProof="0" dirty="0">
                  <a:ln>
                    <a:noFill/>
                  </a:ln>
                  <a:solidFill>
                    <a:schemeClr val="bg1"/>
                  </a:solidFill>
                  <a:effectLst/>
                  <a:uLnTx/>
                  <a:uFillTx/>
                  <a:cs typeface="+mn-cs"/>
                </a:endParaRPr>
              </a:p>
            </p:txBody>
          </p:sp>
          <p:sp>
            <p:nvSpPr>
              <p:cNvPr id="118" name="燕尾形 117"/>
              <p:cNvSpPr/>
              <p:nvPr/>
            </p:nvSpPr>
            <p:spPr>
              <a:xfrm>
                <a:off x="1862336" y="2813255"/>
                <a:ext cx="1171055" cy="394965"/>
              </a:xfrm>
              <a:prstGeom prst="chevron">
                <a:avLst/>
              </a:prstGeom>
              <a:solidFill>
                <a:srgbClr val="C7000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smtClean="0">
                    <a:ln>
                      <a:noFill/>
                    </a:ln>
                    <a:solidFill>
                      <a:schemeClr val="bg1"/>
                    </a:solidFill>
                    <a:effectLst/>
                    <a:uLnTx/>
                    <a:uFillTx/>
                    <a:cs typeface="+mn-cs"/>
                  </a:rPr>
                  <a:t>Data </a:t>
                </a:r>
                <a:endParaRPr kumimoji="0" lang="en-US" altLang="zh-CN" sz="900" b="1" i="0" u="none" strike="noStrike" kern="0" cap="none" spc="0" normalizeH="0" baseline="0" noProof="0" smtClean="0">
                  <a:ln>
                    <a:noFill/>
                  </a:ln>
                  <a:solidFill>
                    <a:schemeClr val="bg1"/>
                  </a:solidFill>
                  <a:effectLst/>
                  <a:uLnTx/>
                  <a:uFillTx/>
                  <a:cs typeface="+mn-cs"/>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smtClean="0">
                    <a:ln>
                      <a:noFill/>
                    </a:ln>
                    <a:solidFill>
                      <a:schemeClr val="bg1"/>
                    </a:solidFill>
                    <a:effectLst/>
                    <a:uLnTx/>
                    <a:uFillTx/>
                    <a:cs typeface="+mn-cs"/>
                  </a:rPr>
                  <a:t>Cleaning</a:t>
                </a:r>
                <a:endParaRPr kumimoji="0" lang="zh-CN" altLang="en-US" sz="900" b="1" i="0" u="none" strike="noStrike" kern="0" cap="none" spc="0" normalizeH="0" baseline="0" noProof="0" dirty="0">
                  <a:ln>
                    <a:noFill/>
                  </a:ln>
                  <a:solidFill>
                    <a:schemeClr val="bg1"/>
                  </a:solidFill>
                  <a:effectLst/>
                  <a:uLnTx/>
                  <a:uFillTx/>
                  <a:cs typeface="+mn-cs"/>
                </a:endParaRPr>
              </a:p>
            </p:txBody>
          </p:sp>
          <p:sp>
            <p:nvSpPr>
              <p:cNvPr id="140" name="燕尾形 139"/>
              <p:cNvSpPr/>
              <p:nvPr/>
            </p:nvSpPr>
            <p:spPr>
              <a:xfrm>
                <a:off x="2939717" y="2813255"/>
                <a:ext cx="1171055" cy="394965"/>
              </a:xfrm>
              <a:prstGeom prst="chevron">
                <a:avLst/>
              </a:prstGeom>
              <a:solidFill>
                <a:srgbClr val="C7000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dirty="0" smtClean="0">
                    <a:ln>
                      <a:noFill/>
                    </a:ln>
                    <a:solidFill>
                      <a:schemeClr val="bg1"/>
                    </a:solidFill>
                    <a:effectLst/>
                    <a:uLnTx/>
                    <a:uFillTx/>
                    <a:cs typeface="+mn-cs"/>
                  </a:rPr>
                  <a:t>Feature Engineering</a:t>
                </a:r>
                <a:endParaRPr kumimoji="0" lang="zh-CN" altLang="en-US" sz="900" b="1" i="0" u="none" strike="noStrike" kern="0" cap="none" spc="0" normalizeH="0" baseline="0" noProof="0" dirty="0">
                  <a:ln>
                    <a:noFill/>
                  </a:ln>
                  <a:solidFill>
                    <a:schemeClr val="bg1"/>
                  </a:solidFill>
                  <a:effectLst/>
                  <a:uLnTx/>
                  <a:uFillTx/>
                  <a:cs typeface="+mn-cs"/>
                </a:endParaRPr>
              </a:p>
            </p:txBody>
          </p:sp>
          <p:sp>
            <p:nvSpPr>
              <p:cNvPr id="144" name="燕尾形 143"/>
              <p:cNvSpPr/>
              <p:nvPr/>
            </p:nvSpPr>
            <p:spPr>
              <a:xfrm>
                <a:off x="4017098" y="2813255"/>
                <a:ext cx="1171055" cy="394965"/>
              </a:xfrm>
              <a:prstGeom prst="chevron">
                <a:avLst/>
              </a:prstGeom>
              <a:solidFill>
                <a:srgbClr val="C7000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dirty="0" smtClean="0">
                    <a:ln>
                      <a:noFill/>
                    </a:ln>
                    <a:solidFill>
                      <a:schemeClr val="bg1"/>
                    </a:solidFill>
                    <a:effectLst/>
                    <a:uLnTx/>
                    <a:uFillTx/>
                    <a:cs typeface="+mn-cs"/>
                  </a:rPr>
                  <a:t>Model Selection</a:t>
                </a:r>
                <a:endParaRPr kumimoji="0" lang="zh-CN" altLang="en-US" sz="900" b="1" i="0" u="none" strike="noStrike" kern="0" cap="none" spc="0" normalizeH="0" baseline="0" noProof="0" dirty="0">
                  <a:ln>
                    <a:noFill/>
                  </a:ln>
                  <a:solidFill>
                    <a:schemeClr val="bg1"/>
                  </a:solidFill>
                  <a:effectLst/>
                  <a:uLnTx/>
                  <a:uFillTx/>
                  <a:cs typeface="+mn-cs"/>
                </a:endParaRPr>
              </a:p>
            </p:txBody>
          </p:sp>
          <p:sp>
            <p:nvSpPr>
              <p:cNvPr id="145" name="燕尾形 144"/>
              <p:cNvSpPr/>
              <p:nvPr/>
            </p:nvSpPr>
            <p:spPr>
              <a:xfrm>
                <a:off x="5094479" y="2813255"/>
                <a:ext cx="1171055" cy="394965"/>
              </a:xfrm>
              <a:prstGeom prst="chevron">
                <a:avLst/>
              </a:prstGeom>
              <a:solidFill>
                <a:srgbClr val="C7000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dirty="0" smtClean="0">
                    <a:ln>
                      <a:noFill/>
                    </a:ln>
                    <a:solidFill>
                      <a:schemeClr val="bg1"/>
                    </a:solidFill>
                    <a:effectLst/>
                    <a:uLnTx/>
                    <a:uFillTx/>
                    <a:cs typeface="+mn-cs"/>
                  </a:rPr>
                  <a:t>Model Training</a:t>
                </a:r>
                <a:endParaRPr kumimoji="0" lang="zh-CN" altLang="en-US" sz="900" b="1" i="0" u="none" strike="noStrike" kern="0" cap="none" spc="0" normalizeH="0" baseline="0" noProof="0" dirty="0">
                  <a:ln>
                    <a:noFill/>
                  </a:ln>
                  <a:solidFill>
                    <a:schemeClr val="bg1"/>
                  </a:solidFill>
                  <a:effectLst/>
                  <a:uLnTx/>
                  <a:uFillTx/>
                  <a:cs typeface="+mn-cs"/>
                </a:endParaRPr>
              </a:p>
            </p:txBody>
          </p:sp>
          <p:sp>
            <p:nvSpPr>
              <p:cNvPr id="146" name="燕尾形 145"/>
              <p:cNvSpPr/>
              <p:nvPr/>
            </p:nvSpPr>
            <p:spPr>
              <a:xfrm>
                <a:off x="6171860" y="2813255"/>
                <a:ext cx="1171055" cy="394965"/>
              </a:xfrm>
              <a:prstGeom prst="chevron">
                <a:avLst/>
              </a:prstGeom>
              <a:solidFill>
                <a:srgbClr val="C7000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dirty="0" smtClean="0">
                    <a:ln>
                      <a:noFill/>
                    </a:ln>
                    <a:solidFill>
                      <a:schemeClr val="bg1"/>
                    </a:solidFill>
                    <a:effectLst/>
                    <a:uLnTx/>
                    <a:uFillTx/>
                    <a:cs typeface="+mn-cs"/>
                  </a:rPr>
                  <a:t>Hyper </a:t>
                </a:r>
                <a:r>
                  <a:rPr kumimoji="0" lang="en-US" altLang="zh-CN" sz="900" b="1" i="0" u="none" strike="noStrike" kern="0" cap="none" spc="0" normalizeH="0" baseline="0" noProof="0" dirty="0" err="1" smtClean="0">
                    <a:ln>
                      <a:noFill/>
                    </a:ln>
                    <a:solidFill>
                      <a:schemeClr val="bg1"/>
                    </a:solidFill>
                    <a:effectLst/>
                    <a:uLnTx/>
                    <a:uFillTx/>
                    <a:cs typeface="+mn-cs"/>
                  </a:rPr>
                  <a:t>Param</a:t>
                </a:r>
                <a:r>
                  <a:rPr kumimoji="0" lang="en-US" altLang="zh-CN" sz="900" b="1" i="0" u="none" strike="noStrike" kern="0" cap="none" spc="0" normalizeH="0" baseline="0" noProof="0" dirty="0" smtClean="0">
                    <a:ln>
                      <a:noFill/>
                    </a:ln>
                    <a:solidFill>
                      <a:schemeClr val="bg1"/>
                    </a:solidFill>
                    <a:effectLst/>
                    <a:uLnTx/>
                    <a:uFillTx/>
                    <a:cs typeface="+mn-cs"/>
                  </a:rPr>
                  <a:t> Tuning</a:t>
                </a:r>
                <a:endParaRPr kumimoji="0" lang="zh-CN" altLang="en-US" sz="900" b="1" i="0" u="none" strike="noStrike" kern="0" cap="none" spc="0" normalizeH="0" baseline="0" noProof="0" dirty="0">
                  <a:ln>
                    <a:noFill/>
                  </a:ln>
                  <a:solidFill>
                    <a:schemeClr val="bg1"/>
                  </a:solidFill>
                  <a:effectLst/>
                  <a:uLnTx/>
                  <a:uFillTx/>
                  <a:cs typeface="+mn-cs"/>
                </a:endParaRPr>
              </a:p>
            </p:txBody>
          </p:sp>
        </p:grpSp>
        <p:cxnSp>
          <p:nvCxnSpPr>
            <p:cNvPr id="59" name="直接连接符 58"/>
            <p:cNvCxnSpPr/>
            <p:nvPr/>
          </p:nvCxnSpPr>
          <p:spPr>
            <a:xfrm>
              <a:off x="1234038" y="2177084"/>
              <a:ext cx="0" cy="822993"/>
            </a:xfrm>
            <a:prstGeom prst="line">
              <a:avLst/>
            </a:prstGeom>
            <a:noFill/>
            <a:ln w="6350" cap="flat" cmpd="sng" algn="ctr">
              <a:solidFill>
                <a:schemeClr val="tx2">
                  <a:lumMod val="50000"/>
                </a:schemeClr>
              </a:solidFill>
              <a:prstDash val="dash"/>
              <a:miter lim="800000"/>
            </a:ln>
            <a:effectLst/>
          </p:spPr>
        </p:cxnSp>
        <p:sp>
          <p:nvSpPr>
            <p:cNvPr id="60" name="文本框 19"/>
            <p:cNvSpPr txBox="1"/>
            <p:nvPr/>
          </p:nvSpPr>
          <p:spPr>
            <a:xfrm>
              <a:off x="450803" y="2225313"/>
              <a:ext cx="720620" cy="642052"/>
            </a:xfrm>
            <a:prstGeom prst="rect">
              <a:avLst/>
            </a:prstGeom>
            <a:noFill/>
          </p:spPr>
          <p:txBody>
            <a:bodyPr wrap="square" lIns="0" tIns="0" rIns="0" bIns="0" rtlCol="0">
              <a:spAutoFit/>
            </a:bodyPr>
            <a:lstStyle/>
            <a:p>
              <a:pPr>
                <a:lnSpc>
                  <a:spcPct val="120000"/>
                </a:lnSpc>
              </a:pPr>
              <a:r>
                <a:rPr kumimoji="1" lang="en-US" altLang="zh-CN" sz="900"/>
                <a:t>Initial Analyze</a:t>
              </a:r>
              <a:endParaRPr kumimoji="1" lang="en-US" altLang="zh-CN" sz="900"/>
            </a:p>
            <a:p>
              <a:pPr>
                <a:lnSpc>
                  <a:spcPct val="120000"/>
                </a:lnSpc>
              </a:pPr>
              <a:r>
                <a:rPr kumimoji="1" lang="en-US" altLang="zh-CN" sz="900"/>
                <a:t>Classification</a:t>
              </a:r>
              <a:endParaRPr kumimoji="1" lang="en-US" altLang="zh-CN" sz="900"/>
            </a:p>
            <a:p>
              <a:pPr>
                <a:lnSpc>
                  <a:spcPct val="120000"/>
                </a:lnSpc>
              </a:pPr>
              <a:r>
                <a:rPr kumimoji="1" lang="en-US" altLang="zh-CN" sz="900"/>
                <a:t>Categorization</a:t>
              </a:r>
              <a:endParaRPr kumimoji="1" lang="en-US" altLang="zh-CN" sz="900"/>
            </a:p>
            <a:p>
              <a:pPr>
                <a:lnSpc>
                  <a:spcPct val="120000"/>
                </a:lnSpc>
              </a:pPr>
              <a:r>
                <a:rPr kumimoji="1" lang="en-US" altLang="zh-CN" sz="900"/>
                <a:t>Aggregation</a:t>
              </a:r>
              <a:endParaRPr kumimoji="1" lang="en-US" altLang="zh-CN" sz="900"/>
            </a:p>
            <a:p>
              <a:pPr>
                <a:lnSpc>
                  <a:spcPct val="120000"/>
                </a:lnSpc>
              </a:pPr>
              <a:r>
                <a:rPr kumimoji="1" lang="en-US" altLang="zh-CN" sz="900"/>
                <a:t>…</a:t>
              </a:r>
              <a:endParaRPr kumimoji="1" lang="en-US" altLang="zh-CN" sz="900" dirty="0"/>
            </a:p>
          </p:txBody>
        </p:sp>
        <p:sp>
          <p:nvSpPr>
            <p:cNvPr id="61" name="文本框 20"/>
            <p:cNvSpPr txBox="1"/>
            <p:nvPr/>
          </p:nvSpPr>
          <p:spPr>
            <a:xfrm>
              <a:off x="1357511" y="2225313"/>
              <a:ext cx="555359" cy="521855"/>
            </a:xfrm>
            <a:prstGeom prst="rect">
              <a:avLst/>
            </a:prstGeom>
            <a:noFill/>
          </p:spPr>
          <p:txBody>
            <a:bodyPr wrap="square" lIns="0" tIns="0" rIns="0" bIns="0" rtlCol="0">
              <a:spAutoFit/>
            </a:bodyPr>
            <a:lstStyle/>
            <a:p>
              <a:pPr>
                <a:lnSpc>
                  <a:spcPct val="120000"/>
                </a:lnSpc>
              </a:pPr>
              <a:r>
                <a:rPr kumimoji="1" lang="en-US" altLang="zh-CN" sz="900"/>
                <a:t>Extration</a:t>
              </a:r>
              <a:endParaRPr kumimoji="1" lang="en-US" altLang="zh-CN" sz="900"/>
            </a:p>
            <a:p>
              <a:pPr>
                <a:lnSpc>
                  <a:spcPct val="120000"/>
                </a:lnSpc>
              </a:pPr>
              <a:r>
                <a:rPr kumimoji="1" lang="en-US" altLang="zh-CN" sz="900"/>
                <a:t>Translation</a:t>
              </a:r>
              <a:endParaRPr kumimoji="1" lang="en-US" altLang="zh-CN" sz="900"/>
            </a:p>
            <a:p>
              <a:pPr>
                <a:lnSpc>
                  <a:spcPct val="120000"/>
                </a:lnSpc>
              </a:pPr>
              <a:r>
                <a:rPr kumimoji="1" lang="en-US" altLang="zh-CN" sz="900"/>
                <a:t>Loading</a:t>
              </a:r>
              <a:endParaRPr kumimoji="1" lang="en-US" altLang="zh-CN" sz="900"/>
            </a:p>
            <a:p>
              <a:pPr>
                <a:lnSpc>
                  <a:spcPct val="120000"/>
                </a:lnSpc>
              </a:pPr>
              <a:r>
                <a:rPr kumimoji="1" lang="en-US" altLang="zh-CN" sz="900"/>
                <a:t>Modification</a:t>
              </a:r>
              <a:endParaRPr kumimoji="1" lang="en-US" altLang="zh-CN" sz="900" dirty="0" err="1"/>
            </a:p>
          </p:txBody>
        </p:sp>
        <p:grpSp>
          <p:nvGrpSpPr>
            <p:cNvPr id="62" name="组合 61"/>
            <p:cNvGrpSpPr/>
            <p:nvPr/>
          </p:nvGrpSpPr>
          <p:grpSpPr>
            <a:xfrm>
              <a:off x="2409112" y="2238718"/>
              <a:ext cx="3170999" cy="778875"/>
              <a:chOff x="2979664" y="3076760"/>
              <a:chExt cx="4359816" cy="1413136"/>
            </a:xfrm>
          </p:grpSpPr>
          <p:sp>
            <p:nvSpPr>
              <p:cNvPr id="89" name="圆角矩形 88"/>
              <p:cNvSpPr/>
              <p:nvPr/>
            </p:nvSpPr>
            <p:spPr>
              <a:xfrm>
                <a:off x="4351586" y="3576185"/>
                <a:ext cx="1628263" cy="368423"/>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dirty="0" smtClean="0">
                    <a:ln>
                      <a:noFill/>
                    </a:ln>
                    <a:solidFill>
                      <a:srgbClr val="1D1D1A"/>
                    </a:solidFill>
                    <a:effectLst/>
                    <a:uLnTx/>
                    <a:uFillTx/>
                    <a:cs typeface="+mn-cs"/>
                  </a:rPr>
                  <a:t>Controller Parameter Service</a:t>
                </a:r>
                <a:endParaRPr kumimoji="0" lang="zh-CN" altLang="en-US" sz="900" b="1" i="0" u="none" strike="noStrike" kern="0" cap="none" spc="0" normalizeH="0" baseline="0" noProof="0" dirty="0">
                  <a:ln>
                    <a:noFill/>
                  </a:ln>
                  <a:solidFill>
                    <a:srgbClr val="1D1D1A"/>
                  </a:solidFill>
                  <a:effectLst/>
                  <a:uLnTx/>
                  <a:uFillTx/>
                  <a:cs typeface="+mn-cs"/>
                </a:endParaRPr>
              </a:p>
            </p:txBody>
          </p:sp>
          <p:sp>
            <p:nvSpPr>
              <p:cNvPr id="90" name="椭圆 89"/>
              <p:cNvSpPr/>
              <p:nvPr/>
            </p:nvSpPr>
            <p:spPr>
              <a:xfrm>
                <a:off x="3486752" y="3158253"/>
                <a:ext cx="3357931" cy="1204288"/>
              </a:xfrm>
              <a:prstGeom prst="ellipse">
                <a:avLst/>
              </a:prstGeom>
              <a:noFill/>
              <a:ln w="6350" cap="flat" cmpd="sng" algn="ctr">
                <a:solidFill>
                  <a:srgbClr val="C7000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666666"/>
                  </a:solidFill>
                  <a:effectLst/>
                  <a:uLnTx/>
                  <a:uFillTx/>
                  <a:cs typeface="+mn-cs"/>
                </a:endParaRPr>
              </a:p>
            </p:txBody>
          </p:sp>
          <p:sp>
            <p:nvSpPr>
              <p:cNvPr id="91" name="圆角矩形 90"/>
              <p:cNvSpPr/>
              <p:nvPr/>
            </p:nvSpPr>
            <p:spPr>
              <a:xfrm>
                <a:off x="4601986" y="3076760"/>
                <a:ext cx="1127464" cy="291483"/>
              </a:xfrm>
              <a:prstGeom prst="roundRect">
                <a:avLst>
                  <a:gd name="adj" fmla="val 0"/>
                </a:avLst>
              </a:prstGeom>
              <a:solidFill>
                <a:srgbClr val="CDCDCD"/>
              </a:solidFill>
              <a:ln w="12700" cap="flat" cmpd="sng" algn="ctr">
                <a:noFill/>
                <a:prstDash val="solid"/>
                <a:headEnd type="none" w="med" len="med"/>
                <a:tailEnd type="none" w="med" len="med"/>
              </a:ln>
              <a:effectLst/>
            </p:spPr>
            <p:txBody>
              <a:bodyPr vert="horz" wrap="square" lIns="91419" tIns="45709" rIns="91419" bIns="45709" numCol="1" rtlCol="0" anchor="ctr" anchorCtr="0" compatLnSpc="1"/>
              <a:lstStyle/>
              <a:p>
                <a:pPr algn="ctr" defTabSz="914400" fontAlgn="base">
                  <a:spcBef>
                    <a:spcPct val="0"/>
                  </a:spcBef>
                  <a:spcAft>
                    <a:spcPct val="0"/>
                  </a:spcAft>
                  <a:buClr>
                    <a:srgbClr val="5F5F5F"/>
                  </a:buClr>
                  <a:buSzPct val="80000"/>
                </a:pPr>
                <a:r>
                  <a:rPr lang="en-US" altLang="zh-CN" sz="1000" kern="0" dirty="0">
                    <a:solidFill>
                      <a:prstClr val="black"/>
                    </a:solidFill>
                  </a:rPr>
                  <a:t>1.</a:t>
                </a:r>
                <a:r>
                  <a:rPr lang="zh-CN" altLang="en-US" sz="1000" kern="0" dirty="0">
                    <a:solidFill>
                      <a:prstClr val="black"/>
                    </a:solidFill>
                  </a:rPr>
                  <a:t>特征工程</a:t>
                </a:r>
                <a:endParaRPr lang="zh-CN" altLang="en-US" sz="1000" kern="0" dirty="0">
                  <a:solidFill>
                    <a:prstClr val="black"/>
                  </a:solidFill>
                </a:endParaRPr>
              </a:p>
            </p:txBody>
          </p:sp>
          <p:sp>
            <p:nvSpPr>
              <p:cNvPr id="92" name="圆角矩形 91"/>
              <p:cNvSpPr/>
              <p:nvPr/>
            </p:nvSpPr>
            <p:spPr>
              <a:xfrm>
                <a:off x="2979664" y="3614656"/>
                <a:ext cx="1127464" cy="291483"/>
              </a:xfrm>
              <a:prstGeom prst="roundRect">
                <a:avLst>
                  <a:gd name="adj" fmla="val 0"/>
                </a:avLst>
              </a:prstGeom>
              <a:solidFill>
                <a:srgbClr val="CDCDCD"/>
              </a:solidFill>
              <a:ln w="12700" cap="flat" cmpd="sng" algn="ctr">
                <a:noFill/>
                <a:prstDash val="solid"/>
                <a:headEnd type="none" w="med" len="med"/>
                <a:tailEnd type="none" w="med" len="med"/>
              </a:ln>
              <a:effectLst/>
            </p:spPr>
            <p:txBody>
              <a:bodyPr vert="horz" wrap="square" lIns="91419" tIns="45709" rIns="91419" bIns="45709" numCol="1" rtlCol="0" anchor="ctr" anchorCtr="0" compatLnSpc="1"/>
              <a:lstStyle/>
              <a:p>
                <a:pPr algn="ctr" defTabSz="914400" fontAlgn="base">
                  <a:spcBef>
                    <a:spcPct val="0"/>
                  </a:spcBef>
                  <a:spcAft>
                    <a:spcPct val="0"/>
                  </a:spcAft>
                  <a:buClr>
                    <a:srgbClr val="5F5F5F"/>
                  </a:buClr>
                  <a:buSzPct val="80000"/>
                </a:pPr>
                <a:r>
                  <a:rPr lang="en-US" altLang="zh-CN" sz="1000" kern="0" dirty="0">
                    <a:solidFill>
                      <a:prstClr val="black"/>
                    </a:solidFill>
                  </a:rPr>
                  <a:t>2.</a:t>
                </a:r>
                <a:r>
                  <a:rPr lang="zh-CN" altLang="en-US" sz="1000" kern="0" dirty="0">
                    <a:solidFill>
                      <a:prstClr val="black"/>
                    </a:solidFill>
                  </a:rPr>
                  <a:t>模型选择</a:t>
                </a:r>
                <a:endParaRPr lang="zh-CN" altLang="en-US" sz="1000" kern="0" dirty="0">
                  <a:solidFill>
                    <a:prstClr val="black"/>
                  </a:solidFill>
                </a:endParaRPr>
              </a:p>
            </p:txBody>
          </p:sp>
          <p:sp>
            <p:nvSpPr>
              <p:cNvPr id="93" name="圆角矩形 92"/>
              <p:cNvSpPr/>
              <p:nvPr/>
            </p:nvSpPr>
            <p:spPr>
              <a:xfrm>
                <a:off x="4601986" y="4198413"/>
                <a:ext cx="1127464" cy="291483"/>
              </a:xfrm>
              <a:prstGeom prst="roundRect">
                <a:avLst>
                  <a:gd name="adj" fmla="val 0"/>
                </a:avLst>
              </a:prstGeom>
              <a:solidFill>
                <a:srgbClr val="CDCDCD"/>
              </a:solidFill>
              <a:ln w="12700" cap="flat" cmpd="sng" algn="ctr">
                <a:noFill/>
                <a:prstDash val="solid"/>
                <a:headEnd type="none" w="med" len="med"/>
                <a:tailEnd type="none" w="med" len="med"/>
              </a:ln>
              <a:effectLst/>
            </p:spPr>
            <p:txBody>
              <a:bodyPr vert="horz" wrap="square" lIns="91419" tIns="45709" rIns="91419" bIns="45709" numCol="1" rtlCol="0" anchor="ctr" anchorCtr="0" compatLnSpc="1"/>
              <a:lstStyle/>
              <a:p>
                <a:pPr algn="ctr" defTabSz="914400" fontAlgn="base">
                  <a:spcBef>
                    <a:spcPct val="0"/>
                  </a:spcBef>
                  <a:spcAft>
                    <a:spcPct val="0"/>
                  </a:spcAft>
                  <a:buClr>
                    <a:srgbClr val="5F5F5F"/>
                  </a:buClr>
                  <a:buSzPct val="80000"/>
                </a:pPr>
                <a:r>
                  <a:rPr lang="en-US" altLang="zh-CN" sz="1000" kern="0" dirty="0">
                    <a:solidFill>
                      <a:prstClr val="black"/>
                    </a:solidFill>
                  </a:rPr>
                  <a:t>3.</a:t>
                </a:r>
                <a:r>
                  <a:rPr lang="zh-CN" altLang="en-US" sz="1000" kern="0" dirty="0">
                    <a:solidFill>
                      <a:prstClr val="black"/>
                    </a:solidFill>
                  </a:rPr>
                  <a:t>模型训练</a:t>
                </a:r>
                <a:endParaRPr lang="zh-CN" altLang="en-US" sz="1000" kern="0" dirty="0">
                  <a:solidFill>
                    <a:prstClr val="black"/>
                  </a:solidFill>
                </a:endParaRPr>
              </a:p>
            </p:txBody>
          </p:sp>
          <p:sp>
            <p:nvSpPr>
              <p:cNvPr id="94" name="圆角矩形 93"/>
              <p:cNvSpPr/>
              <p:nvPr/>
            </p:nvSpPr>
            <p:spPr>
              <a:xfrm>
                <a:off x="6212016" y="3614656"/>
                <a:ext cx="1127464" cy="291483"/>
              </a:xfrm>
              <a:prstGeom prst="roundRect">
                <a:avLst>
                  <a:gd name="adj" fmla="val 0"/>
                </a:avLst>
              </a:prstGeom>
              <a:solidFill>
                <a:srgbClr val="CDCDCD"/>
              </a:solidFill>
              <a:ln w="12700" cap="flat" cmpd="sng" algn="ctr">
                <a:noFill/>
                <a:prstDash val="solid"/>
                <a:headEnd type="none" w="med" len="med"/>
                <a:tailEnd type="none" w="med" len="med"/>
              </a:ln>
              <a:effectLst/>
            </p:spPr>
            <p:txBody>
              <a:bodyPr vert="horz" wrap="square" lIns="91419" tIns="45709" rIns="91419" bIns="45709" numCol="1" rtlCol="0" anchor="ctr" anchorCtr="0" compatLnSpc="1"/>
              <a:lstStyle/>
              <a:p>
                <a:pPr algn="ctr" defTabSz="914400" fontAlgn="base">
                  <a:spcBef>
                    <a:spcPct val="0"/>
                  </a:spcBef>
                  <a:spcAft>
                    <a:spcPct val="0"/>
                  </a:spcAft>
                  <a:buClr>
                    <a:srgbClr val="5F5F5F"/>
                  </a:buClr>
                  <a:buSzPct val="80000"/>
                </a:pPr>
                <a:r>
                  <a:rPr lang="en-US" altLang="zh-CN" sz="1000" kern="0" dirty="0">
                    <a:solidFill>
                      <a:prstClr val="black"/>
                    </a:solidFill>
                  </a:rPr>
                  <a:t>4.</a:t>
                </a:r>
                <a:r>
                  <a:rPr lang="zh-CN" altLang="en-US" sz="1000" kern="0" dirty="0">
                    <a:solidFill>
                      <a:prstClr val="black"/>
                    </a:solidFill>
                  </a:rPr>
                  <a:t>效果评估</a:t>
                </a:r>
                <a:endParaRPr lang="zh-CN" altLang="en-US" sz="1000" kern="0" dirty="0">
                  <a:solidFill>
                    <a:prstClr val="black"/>
                  </a:solidFill>
                </a:endParaRPr>
              </a:p>
            </p:txBody>
          </p:sp>
        </p:grpSp>
        <p:pic>
          <p:nvPicPr>
            <p:cNvPr id="63" name="Picture 2" descr="C:\Users\b00373016\AppData\Roaming\eSpace_Desktop\UserData\b00373016\imagefiles\662DEFFA-014F-4335-A5B1-2E6ACA6E031E.png"/>
            <p:cNvPicPr>
              <a:picLocks noChangeAspect="1" noChangeArrowheads="1"/>
            </p:cNvPicPr>
            <p:nvPr/>
          </p:nvPicPr>
          <p:blipFill>
            <a:blip r:embed="rId1" cstate="print">
              <a:clrChange>
                <a:clrFrom>
                  <a:srgbClr val="F7F7F7"/>
                </a:clrFrom>
                <a:clrTo>
                  <a:srgbClr val="F7F7F7">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818716" y="555526"/>
              <a:ext cx="482231" cy="47432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4" name="矩形标注 63"/>
            <p:cNvSpPr/>
            <p:nvPr/>
          </p:nvSpPr>
          <p:spPr>
            <a:xfrm>
              <a:off x="323528" y="578141"/>
              <a:ext cx="1979389" cy="570570"/>
            </a:xfrm>
            <a:prstGeom prst="wedgeRectCallout">
              <a:avLst>
                <a:gd name="adj1" fmla="val 56409"/>
                <a:gd name="adj2" fmla="val -9687"/>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144000" tIns="45720" rIns="91440" bIns="45720" numCol="1" spcCol="0" rtlCol="0" fromWordArt="0" anchor="ctr" anchorCtr="0" forceAA="0" compatLnSpc="1">
              <a:noAutofit/>
            </a:bodyPr>
            <a:lstStyle/>
            <a:p>
              <a:pPr lvl="0" defTabSz="914400">
                <a:defRPr/>
              </a:pPr>
              <a:r>
                <a:rPr lang="en-US" altLang="zh-CN" sz="800" kern="0" dirty="0"/>
                <a:t>CREATE MODEL </a:t>
              </a:r>
              <a:r>
                <a:rPr lang="en-US" altLang="zh-CN" sz="800" kern="0" dirty="0" err="1"/>
                <a:t>price_model</a:t>
              </a:r>
              <a:r>
                <a:rPr lang="en-US" altLang="zh-CN" sz="800" kern="0" dirty="0"/>
                <a:t> USING </a:t>
              </a:r>
              <a:r>
                <a:rPr lang="en-US" altLang="zh-CN" sz="800" kern="0" dirty="0" err="1"/>
                <a:t>logistic_regression</a:t>
              </a:r>
              <a:br>
                <a:rPr lang="en-US" altLang="zh-CN" sz="800" kern="0" dirty="0"/>
              </a:br>
              <a:r>
                <a:rPr lang="en-US" altLang="zh-CN" sz="800" kern="0" dirty="0"/>
                <a:t>FEATURES size, lot</a:t>
              </a:r>
              <a:br>
                <a:rPr lang="en-US" altLang="zh-CN" sz="800" kern="0" dirty="0"/>
              </a:br>
              <a:r>
                <a:rPr lang="en-US" altLang="zh-CN" sz="800" kern="0" dirty="0"/>
                <a:t>TARGET price</a:t>
              </a:r>
              <a:br>
                <a:rPr lang="en-US" altLang="zh-CN" sz="800" kern="0" dirty="0"/>
              </a:br>
              <a:r>
                <a:rPr lang="en-US" altLang="zh-CN" sz="800" kern="0" dirty="0"/>
                <a:t>FROM HOUSES;</a:t>
              </a:r>
              <a:endParaRPr lang="en-US" altLang="zh-CN" sz="800" kern="0" dirty="0"/>
            </a:p>
          </p:txBody>
        </p:sp>
        <p:sp>
          <p:nvSpPr>
            <p:cNvPr id="65" name="矩形标注 64"/>
            <p:cNvSpPr/>
            <p:nvPr/>
          </p:nvSpPr>
          <p:spPr>
            <a:xfrm flipH="1">
              <a:off x="3816747" y="578141"/>
              <a:ext cx="1979389" cy="570570"/>
            </a:xfrm>
            <a:prstGeom prst="wedgeRectCallout">
              <a:avLst>
                <a:gd name="adj1" fmla="val 56409"/>
                <a:gd name="adj2" fmla="val -9687"/>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144000" tIns="45720" rIns="91440" bIns="45720" numCol="1" spcCol="0" rtlCol="0" fromWordArt="0" anchor="ctr" anchorCtr="0" forceAA="0" compatLnSpc="1">
              <a:noAutofit/>
            </a:bodyPr>
            <a:lstStyle/>
            <a:p>
              <a:pPr lvl="0" defTabSz="914400"/>
              <a:r>
                <a:rPr lang="en-US" altLang="zh-CN" sz="800" kern="0"/>
                <a:t>SELECT id, PREDICT </a:t>
              </a:r>
              <a:endParaRPr lang="en-US" altLang="zh-CN" sz="800" kern="0"/>
            </a:p>
            <a:p>
              <a:pPr lvl="0" defTabSz="914400"/>
              <a:r>
                <a:rPr lang="en-US" altLang="zh-CN" sz="800" kern="0"/>
                <a:t>BY price_model (FEATURES size, lot), size</a:t>
              </a:r>
              <a:br>
                <a:rPr lang="en-US" altLang="zh-CN" sz="800" kern="0"/>
              </a:br>
              <a:r>
                <a:rPr lang="en-US" altLang="zh-CN" sz="800" kern="0"/>
                <a:t>FROM houses;</a:t>
              </a:r>
              <a:endParaRPr lang="en-US" altLang="zh-CN" sz="800" kern="0"/>
            </a:p>
          </p:txBody>
        </p:sp>
        <p:grpSp>
          <p:nvGrpSpPr>
            <p:cNvPr id="66" name="组合 65"/>
            <p:cNvGrpSpPr/>
            <p:nvPr/>
          </p:nvGrpSpPr>
          <p:grpSpPr>
            <a:xfrm>
              <a:off x="445178" y="3123432"/>
              <a:ext cx="5283513" cy="1056814"/>
              <a:chOff x="777908" y="4488656"/>
              <a:chExt cx="6620423" cy="1346284"/>
            </a:xfrm>
          </p:grpSpPr>
          <p:sp>
            <p:nvSpPr>
              <p:cNvPr id="71" name="矩形 70"/>
              <p:cNvSpPr/>
              <p:nvPr/>
            </p:nvSpPr>
            <p:spPr>
              <a:xfrm>
                <a:off x="3454943" y="4488656"/>
                <a:ext cx="2547254" cy="1346284"/>
              </a:xfrm>
              <a:prstGeom prst="rect">
                <a:avLst/>
              </a:prstGeom>
              <a:solidFill>
                <a:srgbClr val="FFFFFF">
                  <a:alpha val="69000"/>
                </a:srgbClr>
              </a:solidFill>
              <a:ln w="3175" cap="flat" cmpd="sng" algn="ctr">
                <a:gradFill flip="none" rotWithShape="1">
                  <a:gsLst>
                    <a:gs pos="0">
                      <a:srgbClr val="C7000B"/>
                    </a:gs>
                    <a:gs pos="100000">
                      <a:srgbClr val="C7000B">
                        <a:alpha val="38000"/>
                      </a:srgbClr>
                    </a:gs>
                  </a:gsLst>
                  <a:lin ang="16200000" scaled="1"/>
                  <a:tileRect/>
                </a:gradFill>
                <a:prstDash val="dash"/>
                <a:miter lim="800000"/>
                <a:headEnd type="none" w="med" len="med"/>
                <a:tailEnd type="none" w="med" len="med"/>
              </a:ln>
              <a:effectLst/>
            </p:spPr>
            <p:txBody>
              <a:bodyPr wrap="none" anchor="ctr" anchorCtr="1"/>
              <a:lstStyle/>
              <a:p>
                <a:pPr defTabSz="959485"/>
                <a:endParaRPr lang="zh-CN" altLang="en-US" sz="1400" b="1" kern="0">
                  <a:solidFill>
                    <a:srgbClr val="666666"/>
                  </a:solidFill>
                  <a:cs typeface="Arial" panose="020B0604020202020204" pitchFamily="34" charset="0"/>
                </a:endParaRPr>
              </a:p>
            </p:txBody>
          </p:sp>
          <p:sp>
            <p:nvSpPr>
              <p:cNvPr id="72" name="矩形 71"/>
              <p:cNvSpPr/>
              <p:nvPr/>
            </p:nvSpPr>
            <p:spPr>
              <a:xfrm>
                <a:off x="777908" y="4968520"/>
                <a:ext cx="2505836" cy="789343"/>
              </a:xfrm>
              <a:prstGeom prst="rect">
                <a:avLst/>
              </a:prstGeom>
              <a:solidFill>
                <a:srgbClr val="FFFFFF">
                  <a:alpha val="69000"/>
                </a:srgbClr>
              </a:solidFill>
              <a:ln w="3175" cap="flat" cmpd="sng" algn="ctr">
                <a:gradFill flip="none" rotWithShape="1">
                  <a:gsLst>
                    <a:gs pos="0">
                      <a:srgbClr val="C7000B"/>
                    </a:gs>
                    <a:gs pos="100000">
                      <a:srgbClr val="C7000B">
                        <a:alpha val="38000"/>
                      </a:srgbClr>
                    </a:gs>
                  </a:gsLst>
                  <a:lin ang="16200000" scaled="1"/>
                  <a:tileRect/>
                </a:gradFill>
                <a:prstDash val="dash"/>
                <a:miter lim="800000"/>
                <a:headEnd type="none" w="med" len="med"/>
                <a:tailEnd type="none" w="med" len="med"/>
              </a:ln>
              <a:effectLst/>
            </p:spPr>
            <p:txBody>
              <a:bodyPr wrap="none" anchor="ctr" anchorCtr="1"/>
              <a:lstStyle/>
              <a:p>
                <a:pPr defTabSz="959485"/>
                <a:endParaRPr lang="zh-CN" altLang="en-US" sz="1400" b="1" kern="0">
                  <a:solidFill>
                    <a:srgbClr val="666666"/>
                  </a:solidFill>
                  <a:cs typeface="Arial" panose="020B0604020202020204" pitchFamily="34" charset="0"/>
                </a:endParaRPr>
              </a:p>
            </p:txBody>
          </p:sp>
          <p:sp>
            <p:nvSpPr>
              <p:cNvPr id="73" name="矩形 72"/>
              <p:cNvSpPr/>
              <p:nvPr/>
            </p:nvSpPr>
            <p:spPr bwMode="auto">
              <a:xfrm>
                <a:off x="837948" y="5149437"/>
                <a:ext cx="1010576" cy="250334"/>
              </a:xfrm>
              <a:prstGeom prst="rect">
                <a:avLst/>
              </a:prstGeom>
              <a:solidFill>
                <a:schemeClr val="bg2">
                  <a:alpha val="39000"/>
                </a:schemeClr>
              </a:solidFill>
              <a:ln w="12700" cap="flat" cmpd="sng" algn="ctr">
                <a:noFill/>
                <a:prstDash val="solid"/>
                <a:headEnd type="none" w="med" len="med"/>
                <a:tailEnd type="none" w="med" len="med"/>
              </a:ln>
              <a:effectLst/>
            </p:spPr>
            <p:txBody>
              <a:bodyPr vert="horz" wrap="square" lIns="0" tIns="0" rIns="0" bIns="0" numCol="1" rtlCol="0" anchor="ctr" anchorCtr="0" compatLnSpc="1"/>
              <a:lstStyle/>
              <a:p>
                <a:pPr marL="0" marR="0" lvl="0" indent="0" algn="ctr" defTabSz="914400" eaLnBrk="1" fontAlgn="base" latinLnBrk="0" hangingPunct="1">
                  <a:lnSpc>
                    <a:spcPct val="100000"/>
                  </a:lnSpc>
                  <a:spcBef>
                    <a:spcPct val="0"/>
                  </a:spcBef>
                  <a:spcAft>
                    <a:spcPct val="0"/>
                  </a:spcAft>
                  <a:buClr>
                    <a:srgbClr val="5F5F5F"/>
                  </a:buClr>
                  <a:buSzPct val="80000"/>
                  <a:buFontTx/>
                  <a:buNone/>
                  <a:defRPr/>
                </a:pPr>
                <a:r>
                  <a:rPr kumimoji="0" lang="en-US" altLang="zh-CN" sz="900" b="0" i="0" u="none" strike="noStrike" kern="0" cap="none" spc="0" normalizeH="0" baseline="0" noProof="0" smtClean="0">
                    <a:ln>
                      <a:noFill/>
                    </a:ln>
                    <a:solidFill>
                      <a:prstClr val="black"/>
                    </a:solidFill>
                    <a:effectLst/>
                    <a:uLnTx/>
                    <a:uFillTx/>
                  </a:rPr>
                  <a:t>Original Data</a:t>
                </a:r>
                <a:endParaRPr kumimoji="0" lang="zh-CN" altLang="en-US" sz="900" b="0" i="0" u="none" strike="noStrike" kern="0" cap="none" spc="0" normalizeH="0" baseline="0" noProof="0" dirty="0" smtClean="0">
                  <a:ln>
                    <a:noFill/>
                  </a:ln>
                  <a:solidFill>
                    <a:prstClr val="black"/>
                  </a:solidFill>
                  <a:effectLst/>
                  <a:uLnTx/>
                  <a:uFillTx/>
                </a:endParaRPr>
              </a:p>
            </p:txBody>
          </p:sp>
          <p:sp>
            <p:nvSpPr>
              <p:cNvPr id="74" name="矩形 73"/>
              <p:cNvSpPr/>
              <p:nvPr/>
            </p:nvSpPr>
            <p:spPr bwMode="auto">
              <a:xfrm>
                <a:off x="2209160" y="5149437"/>
                <a:ext cx="1010576" cy="250334"/>
              </a:xfrm>
              <a:prstGeom prst="rect">
                <a:avLst/>
              </a:prstGeom>
              <a:solidFill>
                <a:schemeClr val="bg2">
                  <a:alpha val="39000"/>
                </a:schemeClr>
              </a:solidFill>
              <a:ln w="12700" cap="flat" cmpd="sng" algn="ctr">
                <a:noFill/>
                <a:prstDash val="solid"/>
                <a:headEnd type="none" w="med" len="med"/>
                <a:tailEnd type="none" w="med" len="med"/>
              </a:ln>
              <a:effectLst/>
            </p:spPr>
            <p:txBody>
              <a:bodyPr vert="horz" wrap="square" lIns="0" tIns="0" rIns="0" bIns="0" numCol="1" rtlCol="0" anchor="ctr" anchorCtr="0" compatLnSpc="1"/>
              <a:lstStyle/>
              <a:p>
                <a:pPr marL="0" marR="0" lvl="0" indent="0" algn="ctr" defTabSz="914400" eaLnBrk="1" fontAlgn="base" latinLnBrk="0" hangingPunct="1">
                  <a:lnSpc>
                    <a:spcPct val="100000"/>
                  </a:lnSpc>
                  <a:spcBef>
                    <a:spcPct val="0"/>
                  </a:spcBef>
                  <a:spcAft>
                    <a:spcPct val="0"/>
                  </a:spcAft>
                  <a:buClr>
                    <a:srgbClr val="5F5F5F"/>
                  </a:buClr>
                  <a:buSzPct val="80000"/>
                  <a:buFontTx/>
                  <a:buNone/>
                  <a:defRPr/>
                </a:pPr>
                <a:r>
                  <a:rPr kumimoji="0" lang="en-US" altLang="zh-CN" sz="900" b="0" i="0" u="none" strike="noStrike" kern="0" cap="none" spc="0" normalizeH="0" baseline="0" noProof="0" smtClean="0">
                    <a:ln>
                      <a:noFill/>
                    </a:ln>
                    <a:solidFill>
                      <a:prstClr val="black"/>
                    </a:solidFill>
                    <a:effectLst/>
                    <a:uLnTx/>
                    <a:uFillTx/>
                  </a:rPr>
                  <a:t>Training Data</a:t>
                </a:r>
                <a:endParaRPr kumimoji="0" lang="zh-CN" altLang="en-US" sz="900" b="0" i="0" u="none" strike="noStrike" kern="0" cap="none" spc="0" normalizeH="0" baseline="0" noProof="0" dirty="0" smtClean="0">
                  <a:ln>
                    <a:noFill/>
                  </a:ln>
                  <a:solidFill>
                    <a:prstClr val="black"/>
                  </a:solidFill>
                  <a:effectLst/>
                  <a:uLnTx/>
                  <a:uFillTx/>
                </a:endParaRPr>
              </a:p>
            </p:txBody>
          </p:sp>
          <p:sp>
            <p:nvSpPr>
              <p:cNvPr id="75" name="矩形 74"/>
              <p:cNvSpPr/>
              <p:nvPr/>
            </p:nvSpPr>
            <p:spPr bwMode="auto">
              <a:xfrm>
                <a:off x="3580374" y="4825240"/>
                <a:ext cx="1010576" cy="250334"/>
              </a:xfrm>
              <a:prstGeom prst="rect">
                <a:avLst/>
              </a:prstGeom>
              <a:solidFill>
                <a:schemeClr val="bg2">
                  <a:alpha val="39000"/>
                </a:schemeClr>
              </a:solidFill>
              <a:ln w="12700" cap="flat" cmpd="sng" algn="ctr">
                <a:noFill/>
                <a:prstDash val="solid"/>
                <a:headEnd type="none" w="med" len="med"/>
                <a:tailEnd type="none" w="med" len="med"/>
              </a:ln>
              <a:effectLst/>
            </p:spPr>
            <p:txBody>
              <a:bodyPr vert="horz" wrap="square" lIns="0" tIns="0" rIns="0" bIns="0" numCol="1" rtlCol="0" anchor="ctr" anchorCtr="0" compatLnSpc="1"/>
              <a:lstStyle/>
              <a:p>
                <a:pPr marL="0" marR="0" lvl="0" indent="0" algn="ctr" defTabSz="914400" eaLnBrk="1" fontAlgn="base" latinLnBrk="0" hangingPunct="1">
                  <a:lnSpc>
                    <a:spcPct val="100000"/>
                  </a:lnSpc>
                  <a:spcBef>
                    <a:spcPct val="0"/>
                  </a:spcBef>
                  <a:spcAft>
                    <a:spcPct val="0"/>
                  </a:spcAft>
                  <a:buClr>
                    <a:srgbClr val="5F5F5F"/>
                  </a:buClr>
                  <a:buSzPct val="80000"/>
                  <a:buFontTx/>
                  <a:buNone/>
                  <a:defRPr/>
                </a:pPr>
                <a:r>
                  <a:rPr kumimoji="0" lang="en-US" altLang="zh-CN" sz="900" b="0" i="0" u="none" strike="noStrike" kern="0" cap="none" spc="0" normalizeH="0" baseline="0" noProof="0" smtClean="0">
                    <a:ln>
                      <a:noFill/>
                    </a:ln>
                    <a:solidFill>
                      <a:prstClr val="black"/>
                    </a:solidFill>
                    <a:effectLst/>
                    <a:uLnTx/>
                    <a:uFillTx/>
                  </a:rPr>
                  <a:t>ML Architecture</a:t>
                </a:r>
                <a:endParaRPr kumimoji="0" lang="zh-CN" altLang="en-US" sz="900" b="0" i="0" u="none" strike="noStrike" kern="0" cap="none" spc="0" normalizeH="0" baseline="0" noProof="0" dirty="0" smtClean="0">
                  <a:ln>
                    <a:noFill/>
                  </a:ln>
                  <a:solidFill>
                    <a:prstClr val="black"/>
                  </a:solidFill>
                  <a:effectLst/>
                  <a:uLnTx/>
                  <a:uFillTx/>
                </a:endParaRPr>
              </a:p>
            </p:txBody>
          </p:sp>
          <p:sp>
            <p:nvSpPr>
              <p:cNvPr id="76" name="矩形 75"/>
              <p:cNvSpPr/>
              <p:nvPr/>
            </p:nvSpPr>
            <p:spPr bwMode="auto">
              <a:xfrm>
                <a:off x="3580372" y="5149437"/>
                <a:ext cx="1010576" cy="250334"/>
              </a:xfrm>
              <a:prstGeom prst="rect">
                <a:avLst/>
              </a:prstGeom>
              <a:solidFill>
                <a:schemeClr val="bg2">
                  <a:alpha val="39000"/>
                </a:schemeClr>
              </a:solidFill>
              <a:ln w="12700" cap="flat" cmpd="sng" algn="ctr">
                <a:noFill/>
                <a:prstDash val="solid"/>
                <a:headEnd type="none" w="med" len="med"/>
                <a:tailEnd type="none" w="med" len="med"/>
              </a:ln>
              <a:effectLst/>
            </p:spPr>
            <p:txBody>
              <a:bodyPr vert="horz" wrap="square" lIns="0" tIns="0" rIns="0" bIns="0" numCol="1" rtlCol="0" anchor="ctr" anchorCtr="0" compatLnSpc="1"/>
              <a:lstStyle/>
              <a:p>
                <a:pPr marL="0" marR="0" lvl="0" indent="0" algn="ctr" defTabSz="914400" eaLnBrk="1" fontAlgn="base" latinLnBrk="0" hangingPunct="1">
                  <a:lnSpc>
                    <a:spcPct val="100000"/>
                  </a:lnSpc>
                  <a:spcBef>
                    <a:spcPct val="0"/>
                  </a:spcBef>
                  <a:spcAft>
                    <a:spcPct val="0"/>
                  </a:spcAft>
                  <a:buClr>
                    <a:srgbClr val="5F5F5F"/>
                  </a:buClr>
                  <a:buSzPct val="80000"/>
                  <a:buFontTx/>
                  <a:buNone/>
                  <a:defRPr/>
                </a:pPr>
                <a:r>
                  <a:rPr kumimoji="0" lang="en-US" altLang="zh-CN" sz="900" b="0" i="0" u="none" strike="noStrike" kern="0" cap="none" spc="0" normalizeH="0" baseline="0" noProof="0" smtClean="0">
                    <a:ln>
                      <a:noFill/>
                    </a:ln>
                    <a:solidFill>
                      <a:prstClr val="black"/>
                    </a:solidFill>
                    <a:effectLst/>
                    <a:uLnTx/>
                    <a:uFillTx/>
                  </a:rPr>
                  <a:t>ML Training</a:t>
                </a:r>
                <a:endParaRPr kumimoji="0" lang="zh-CN" altLang="en-US" sz="900" b="0" i="0" u="none" strike="noStrike" kern="0" cap="none" spc="0" normalizeH="0" baseline="0" noProof="0" dirty="0" smtClean="0">
                  <a:ln>
                    <a:noFill/>
                  </a:ln>
                  <a:solidFill>
                    <a:prstClr val="black"/>
                  </a:solidFill>
                  <a:effectLst/>
                  <a:uLnTx/>
                  <a:uFillTx/>
                </a:endParaRPr>
              </a:p>
            </p:txBody>
          </p:sp>
          <p:sp>
            <p:nvSpPr>
              <p:cNvPr id="77" name="矩形 76"/>
              <p:cNvSpPr/>
              <p:nvPr/>
            </p:nvSpPr>
            <p:spPr bwMode="auto">
              <a:xfrm>
                <a:off x="3580374" y="5473634"/>
                <a:ext cx="1010576" cy="250334"/>
              </a:xfrm>
              <a:prstGeom prst="rect">
                <a:avLst/>
              </a:prstGeom>
              <a:solidFill>
                <a:schemeClr val="bg2">
                  <a:alpha val="39000"/>
                </a:schemeClr>
              </a:solidFill>
              <a:ln w="12700" cap="flat" cmpd="sng" algn="ctr">
                <a:noFill/>
                <a:prstDash val="solid"/>
                <a:headEnd type="none" w="med" len="med"/>
                <a:tailEnd type="none" w="med" len="med"/>
              </a:ln>
              <a:effectLst/>
            </p:spPr>
            <p:txBody>
              <a:bodyPr vert="horz" wrap="square" lIns="0" tIns="0" rIns="0" bIns="0" numCol="1" rtlCol="0" anchor="ctr" anchorCtr="0" compatLnSpc="1"/>
              <a:lstStyle/>
              <a:p>
                <a:pPr marL="0" marR="0" lvl="0" indent="0" algn="ctr" defTabSz="914400" eaLnBrk="1" fontAlgn="base" latinLnBrk="0" hangingPunct="1">
                  <a:lnSpc>
                    <a:spcPct val="100000"/>
                  </a:lnSpc>
                  <a:spcBef>
                    <a:spcPct val="0"/>
                  </a:spcBef>
                  <a:spcAft>
                    <a:spcPct val="0"/>
                  </a:spcAft>
                  <a:buClr>
                    <a:srgbClr val="5F5F5F"/>
                  </a:buClr>
                  <a:buSzPct val="80000"/>
                  <a:buFontTx/>
                  <a:buNone/>
                  <a:defRPr/>
                </a:pPr>
                <a:r>
                  <a:rPr kumimoji="0" lang="en-US" altLang="zh-CN" sz="900" b="0" i="0" u="none" strike="noStrike" kern="0" cap="none" spc="0" normalizeH="0" baseline="0" noProof="0" smtClean="0">
                    <a:ln>
                      <a:noFill/>
                    </a:ln>
                    <a:solidFill>
                      <a:prstClr val="black"/>
                    </a:solidFill>
                    <a:effectLst/>
                    <a:uLnTx/>
                    <a:uFillTx/>
                  </a:rPr>
                  <a:t>Hyperparameters</a:t>
                </a:r>
                <a:endParaRPr kumimoji="0" lang="zh-CN" altLang="en-US" sz="900" b="0" i="0" u="none" strike="noStrike" kern="0" cap="none" spc="0" normalizeH="0" baseline="0" noProof="0" dirty="0" smtClean="0">
                  <a:ln>
                    <a:noFill/>
                  </a:ln>
                  <a:solidFill>
                    <a:prstClr val="black"/>
                  </a:solidFill>
                  <a:effectLst/>
                  <a:uLnTx/>
                  <a:uFillTx/>
                </a:endParaRPr>
              </a:p>
            </p:txBody>
          </p:sp>
          <p:sp>
            <p:nvSpPr>
              <p:cNvPr id="78" name="矩形 77"/>
              <p:cNvSpPr/>
              <p:nvPr/>
            </p:nvSpPr>
            <p:spPr>
              <a:xfrm>
                <a:off x="1351492" y="5466126"/>
                <a:ext cx="1265484" cy="145375"/>
              </a:xfrm>
              <a:prstGeom prst="rect">
                <a:avLst/>
              </a:prstGeom>
              <a:noFill/>
              <a:ln w="12700" cap="flat" cmpd="sng" algn="ctr">
                <a:noFill/>
                <a:prstDash val="solid"/>
                <a:miter lim="800000"/>
              </a:ln>
              <a:effectLst/>
            </p:spPr>
            <p:txBody>
              <a:bodyPr rtlCol="0" anchor="ctr"/>
              <a:lstStyle/>
              <a:p>
                <a:pPr lvl="0" algn="ctr" defTabSz="1221105">
                  <a:defRPr/>
                </a:pPr>
                <a:r>
                  <a:rPr lang="zh-CN" altLang="en-US" sz="800" b="1" kern="0" smtClean="0">
                    <a:solidFill>
                      <a:srgbClr val="C7000B"/>
                    </a:solidFill>
                  </a:rPr>
                  <a:t>① 版本化数据管理</a:t>
                </a:r>
                <a:endParaRPr lang="en-US" altLang="zh-CN" sz="800" b="1" kern="0">
                  <a:solidFill>
                    <a:srgbClr val="C7000B"/>
                  </a:solidFill>
                </a:endParaRPr>
              </a:p>
            </p:txBody>
          </p:sp>
          <p:sp>
            <p:nvSpPr>
              <p:cNvPr id="79" name="矩形 78"/>
              <p:cNvSpPr/>
              <p:nvPr/>
            </p:nvSpPr>
            <p:spPr>
              <a:xfrm>
                <a:off x="4095828" y="4587847"/>
                <a:ext cx="1265484" cy="145375"/>
              </a:xfrm>
              <a:prstGeom prst="rect">
                <a:avLst/>
              </a:prstGeom>
              <a:noFill/>
              <a:ln w="12700" cap="flat" cmpd="sng" algn="ctr">
                <a:noFill/>
                <a:prstDash val="solid"/>
                <a:miter lim="800000"/>
              </a:ln>
              <a:effectLst/>
            </p:spPr>
            <p:txBody>
              <a:bodyPr rtlCol="0" anchor="ctr"/>
              <a:lstStyle/>
              <a:p>
                <a:pPr lvl="0" algn="ctr" defTabSz="1221105">
                  <a:defRPr/>
                </a:pPr>
                <a:r>
                  <a:rPr lang="zh-CN" altLang="en-US" sz="800" b="1" kern="0" smtClean="0">
                    <a:solidFill>
                      <a:srgbClr val="C7000B"/>
                    </a:solidFill>
                  </a:rPr>
                  <a:t>② 训练平台及超参优化</a:t>
                </a:r>
                <a:endParaRPr lang="en-US" altLang="zh-CN" sz="800" b="1" kern="0">
                  <a:solidFill>
                    <a:srgbClr val="C7000B"/>
                  </a:solidFill>
                </a:endParaRPr>
              </a:p>
            </p:txBody>
          </p:sp>
          <p:sp>
            <p:nvSpPr>
              <p:cNvPr id="80" name="右箭头 79"/>
              <p:cNvSpPr/>
              <p:nvPr/>
            </p:nvSpPr>
            <p:spPr>
              <a:xfrm>
                <a:off x="3259773" y="5201546"/>
                <a:ext cx="280562" cy="146116"/>
              </a:xfrm>
              <a:prstGeom prst="rightArrow">
                <a:avLst>
                  <a:gd name="adj1" fmla="val 53150"/>
                  <a:gd name="adj2" fmla="val 58686"/>
                </a:avLst>
              </a:prstGeom>
              <a:gradFill>
                <a:gsLst>
                  <a:gs pos="0">
                    <a:srgbClr val="C5C5C5">
                      <a:alpha val="0"/>
                    </a:srgbClr>
                  </a:gs>
                  <a:gs pos="100000">
                    <a:srgbClr val="C5C5C5"/>
                  </a:gs>
                </a:gsLst>
                <a:lin ang="0" scaled="0"/>
              </a:gradFill>
              <a:ln>
                <a:noFill/>
              </a:ln>
              <a:effectLst/>
            </p:spPr>
            <p:txBody>
              <a:bodyPr lIns="136562" tIns="68281" rIns="136562" bIns="68281"/>
              <a:lstStyle/>
              <a:p>
                <a:pPr defTabSz="913765"/>
                <a:endParaRPr lang="zh-CN" altLang="en-US" sz="1600">
                  <a:solidFill>
                    <a:prstClr val="black"/>
                  </a:solidFill>
                  <a:cs typeface="+mn-ea"/>
                  <a:sym typeface="+mn-lt"/>
                </a:endParaRPr>
              </a:p>
            </p:txBody>
          </p:sp>
          <p:sp>
            <p:nvSpPr>
              <p:cNvPr id="81" name="右箭头 80"/>
              <p:cNvSpPr/>
              <p:nvPr/>
            </p:nvSpPr>
            <p:spPr>
              <a:xfrm>
                <a:off x="1888561" y="5201546"/>
                <a:ext cx="280562" cy="146116"/>
              </a:xfrm>
              <a:prstGeom prst="rightArrow">
                <a:avLst>
                  <a:gd name="adj1" fmla="val 53150"/>
                  <a:gd name="adj2" fmla="val 58686"/>
                </a:avLst>
              </a:prstGeom>
              <a:gradFill>
                <a:gsLst>
                  <a:gs pos="0">
                    <a:srgbClr val="C5C5C5">
                      <a:alpha val="0"/>
                    </a:srgbClr>
                  </a:gs>
                  <a:gs pos="100000">
                    <a:srgbClr val="C5C5C5"/>
                  </a:gs>
                </a:gsLst>
                <a:lin ang="0" scaled="0"/>
              </a:gradFill>
              <a:ln>
                <a:noFill/>
              </a:ln>
              <a:effectLst/>
            </p:spPr>
            <p:txBody>
              <a:bodyPr lIns="136562" tIns="68281" rIns="136562" bIns="68281"/>
              <a:lstStyle/>
              <a:p>
                <a:pPr defTabSz="913765"/>
                <a:endParaRPr lang="zh-CN" altLang="en-US" sz="1600">
                  <a:solidFill>
                    <a:prstClr val="black"/>
                  </a:solidFill>
                  <a:cs typeface="+mn-ea"/>
                  <a:sym typeface="+mn-lt"/>
                </a:endParaRPr>
              </a:p>
            </p:txBody>
          </p:sp>
          <p:sp>
            <p:nvSpPr>
              <p:cNvPr id="82" name="矩形 81"/>
              <p:cNvSpPr/>
              <p:nvPr/>
            </p:nvSpPr>
            <p:spPr>
              <a:xfrm>
                <a:off x="4892495" y="4968520"/>
                <a:ext cx="2505836" cy="789343"/>
              </a:xfrm>
              <a:prstGeom prst="rect">
                <a:avLst/>
              </a:prstGeom>
              <a:solidFill>
                <a:srgbClr val="FFFFFF">
                  <a:alpha val="69000"/>
                </a:srgbClr>
              </a:solidFill>
              <a:ln w="3175" cap="flat" cmpd="sng" algn="ctr">
                <a:gradFill flip="none" rotWithShape="1">
                  <a:gsLst>
                    <a:gs pos="0">
                      <a:srgbClr val="C7000B"/>
                    </a:gs>
                    <a:gs pos="100000">
                      <a:srgbClr val="C7000B">
                        <a:alpha val="38000"/>
                      </a:srgbClr>
                    </a:gs>
                  </a:gsLst>
                  <a:lin ang="16200000" scaled="1"/>
                  <a:tileRect/>
                </a:gradFill>
                <a:prstDash val="dash"/>
                <a:miter lim="800000"/>
                <a:headEnd type="none" w="med" len="med"/>
                <a:tailEnd type="none" w="med" len="med"/>
              </a:ln>
              <a:effectLst/>
            </p:spPr>
            <p:txBody>
              <a:bodyPr wrap="none" anchor="ctr" anchorCtr="1"/>
              <a:lstStyle/>
              <a:p>
                <a:pPr defTabSz="959485"/>
                <a:endParaRPr lang="zh-CN" altLang="en-US" sz="1400" b="1" kern="0">
                  <a:solidFill>
                    <a:srgbClr val="666666"/>
                  </a:solidFill>
                  <a:cs typeface="Arial" panose="020B0604020202020204" pitchFamily="34" charset="0"/>
                </a:endParaRPr>
              </a:p>
            </p:txBody>
          </p:sp>
          <p:sp>
            <p:nvSpPr>
              <p:cNvPr id="83" name="矩形 82"/>
              <p:cNvSpPr/>
              <p:nvPr/>
            </p:nvSpPr>
            <p:spPr bwMode="auto">
              <a:xfrm>
                <a:off x="4951584" y="5149437"/>
                <a:ext cx="1010576" cy="250334"/>
              </a:xfrm>
              <a:prstGeom prst="rect">
                <a:avLst/>
              </a:prstGeom>
              <a:solidFill>
                <a:schemeClr val="bg2">
                  <a:alpha val="39000"/>
                </a:schemeClr>
              </a:solidFill>
              <a:ln w="12700" cap="flat" cmpd="sng" algn="ctr">
                <a:noFill/>
                <a:prstDash val="solid"/>
                <a:headEnd type="none" w="med" len="med"/>
                <a:tailEnd type="none" w="med" len="med"/>
              </a:ln>
              <a:effectLst/>
            </p:spPr>
            <p:txBody>
              <a:bodyPr vert="horz" wrap="square" lIns="0" tIns="0" rIns="0" bIns="0" numCol="1" rtlCol="0" anchor="ctr" anchorCtr="0" compatLnSpc="1"/>
              <a:lstStyle/>
              <a:p>
                <a:pPr marL="0" marR="0" lvl="0" indent="0" algn="ctr" defTabSz="914400" eaLnBrk="1" fontAlgn="base" latinLnBrk="0" hangingPunct="1">
                  <a:lnSpc>
                    <a:spcPct val="100000"/>
                  </a:lnSpc>
                  <a:spcBef>
                    <a:spcPct val="0"/>
                  </a:spcBef>
                  <a:spcAft>
                    <a:spcPct val="0"/>
                  </a:spcAft>
                  <a:buClr>
                    <a:srgbClr val="5F5F5F"/>
                  </a:buClr>
                  <a:buSzPct val="80000"/>
                  <a:buFontTx/>
                  <a:buNone/>
                  <a:defRPr/>
                </a:pPr>
                <a:r>
                  <a:rPr kumimoji="0" lang="en-US" altLang="zh-CN" sz="900" b="0" i="0" u="none" strike="noStrike" kern="0" cap="none" spc="0" normalizeH="0" baseline="0" noProof="0" smtClean="0">
                    <a:ln>
                      <a:noFill/>
                    </a:ln>
                    <a:solidFill>
                      <a:prstClr val="black"/>
                    </a:solidFill>
                    <a:effectLst/>
                    <a:uLnTx/>
                    <a:uFillTx/>
                  </a:rPr>
                  <a:t>Model</a:t>
                </a:r>
                <a:endParaRPr kumimoji="0" lang="zh-CN" altLang="en-US" sz="900" b="0" i="0" u="none" strike="noStrike" kern="0" cap="none" spc="0" normalizeH="0" baseline="0" noProof="0" dirty="0" smtClean="0">
                  <a:ln>
                    <a:noFill/>
                  </a:ln>
                  <a:solidFill>
                    <a:prstClr val="black"/>
                  </a:solidFill>
                  <a:effectLst/>
                  <a:uLnTx/>
                  <a:uFillTx/>
                </a:endParaRPr>
              </a:p>
            </p:txBody>
          </p:sp>
          <p:sp>
            <p:nvSpPr>
              <p:cNvPr id="84" name="矩形 83"/>
              <p:cNvSpPr/>
              <p:nvPr/>
            </p:nvSpPr>
            <p:spPr bwMode="auto">
              <a:xfrm>
                <a:off x="6322798" y="5149437"/>
                <a:ext cx="1010576" cy="250334"/>
              </a:xfrm>
              <a:prstGeom prst="rect">
                <a:avLst/>
              </a:prstGeom>
              <a:solidFill>
                <a:schemeClr val="bg2">
                  <a:alpha val="39000"/>
                </a:schemeClr>
              </a:solidFill>
              <a:ln w="12700" cap="flat" cmpd="sng" algn="ctr">
                <a:noFill/>
                <a:prstDash val="solid"/>
                <a:headEnd type="none" w="med" len="med"/>
                <a:tailEnd type="none" w="med" len="med"/>
              </a:ln>
              <a:effectLst/>
            </p:spPr>
            <p:txBody>
              <a:bodyPr vert="horz" wrap="square" lIns="0" tIns="0" rIns="0" bIns="0" numCol="1" rtlCol="0" anchor="ctr" anchorCtr="0" compatLnSpc="1"/>
              <a:lstStyle/>
              <a:p>
                <a:pPr marL="0" marR="0" lvl="0" indent="0" algn="ctr" defTabSz="914400" eaLnBrk="1" fontAlgn="base" latinLnBrk="0" hangingPunct="1">
                  <a:lnSpc>
                    <a:spcPct val="100000"/>
                  </a:lnSpc>
                  <a:spcBef>
                    <a:spcPct val="0"/>
                  </a:spcBef>
                  <a:spcAft>
                    <a:spcPct val="0"/>
                  </a:spcAft>
                  <a:buClr>
                    <a:srgbClr val="5F5F5F"/>
                  </a:buClr>
                  <a:buSzPct val="80000"/>
                  <a:buFontTx/>
                  <a:buNone/>
                  <a:defRPr/>
                </a:pPr>
                <a:r>
                  <a:rPr kumimoji="0" lang="en-US" altLang="zh-CN" sz="900" b="0" i="0" u="none" strike="noStrike" kern="0" cap="none" spc="0" normalizeH="0" baseline="0" noProof="0" smtClean="0">
                    <a:ln>
                      <a:noFill/>
                    </a:ln>
                    <a:solidFill>
                      <a:prstClr val="black"/>
                    </a:solidFill>
                    <a:effectLst/>
                    <a:uLnTx/>
                    <a:uFillTx/>
                  </a:rPr>
                  <a:t>Test/Deploy</a:t>
                </a:r>
                <a:endParaRPr kumimoji="0" lang="zh-CN" altLang="en-US" sz="900" b="0" i="0" u="none" strike="noStrike" kern="0" cap="none" spc="0" normalizeH="0" baseline="0" noProof="0" dirty="0" smtClean="0">
                  <a:ln>
                    <a:noFill/>
                  </a:ln>
                  <a:solidFill>
                    <a:prstClr val="black"/>
                  </a:solidFill>
                  <a:effectLst/>
                  <a:uLnTx/>
                  <a:uFillTx/>
                </a:endParaRPr>
              </a:p>
            </p:txBody>
          </p:sp>
          <p:sp>
            <p:nvSpPr>
              <p:cNvPr id="85" name="矩形 84"/>
              <p:cNvSpPr/>
              <p:nvPr/>
            </p:nvSpPr>
            <p:spPr>
              <a:xfrm>
                <a:off x="5553031" y="5466126"/>
                <a:ext cx="1298211" cy="166673"/>
              </a:xfrm>
              <a:prstGeom prst="rect">
                <a:avLst/>
              </a:prstGeom>
              <a:noFill/>
              <a:ln w="12700" cap="flat" cmpd="sng" algn="ctr">
                <a:noFill/>
                <a:prstDash val="solid"/>
                <a:miter lim="800000"/>
              </a:ln>
              <a:effectLst/>
            </p:spPr>
            <p:txBody>
              <a:bodyPr rtlCol="0" anchor="ctr"/>
              <a:lstStyle/>
              <a:p>
                <a:pPr lvl="0" algn="ctr" defTabSz="1221105">
                  <a:defRPr/>
                </a:pPr>
                <a:r>
                  <a:rPr lang="zh-CN" altLang="en-US" sz="800" b="1" kern="0" dirty="0" smtClean="0">
                    <a:solidFill>
                      <a:srgbClr val="C7000B"/>
                    </a:solidFill>
                  </a:rPr>
                  <a:t>③ 概念漂移检测</a:t>
                </a:r>
                <a:endParaRPr lang="en-US" altLang="zh-CN" sz="800" b="1" kern="0" dirty="0">
                  <a:solidFill>
                    <a:srgbClr val="C7000B"/>
                  </a:solidFill>
                </a:endParaRPr>
              </a:p>
            </p:txBody>
          </p:sp>
          <p:sp>
            <p:nvSpPr>
              <p:cNvPr id="86" name="右箭头 85"/>
              <p:cNvSpPr/>
              <p:nvPr/>
            </p:nvSpPr>
            <p:spPr>
              <a:xfrm>
                <a:off x="4630985" y="5201546"/>
                <a:ext cx="280562" cy="146116"/>
              </a:xfrm>
              <a:prstGeom prst="rightArrow">
                <a:avLst>
                  <a:gd name="adj1" fmla="val 53150"/>
                  <a:gd name="adj2" fmla="val 58686"/>
                </a:avLst>
              </a:prstGeom>
              <a:gradFill>
                <a:gsLst>
                  <a:gs pos="0">
                    <a:srgbClr val="C5C5C5">
                      <a:alpha val="0"/>
                    </a:srgbClr>
                  </a:gs>
                  <a:gs pos="100000">
                    <a:srgbClr val="C5C5C5"/>
                  </a:gs>
                </a:gsLst>
                <a:lin ang="0" scaled="0"/>
              </a:gradFill>
              <a:ln>
                <a:noFill/>
              </a:ln>
              <a:effectLst/>
            </p:spPr>
            <p:txBody>
              <a:bodyPr lIns="136562" tIns="68281" rIns="136562" bIns="68281"/>
              <a:lstStyle/>
              <a:p>
                <a:pPr defTabSz="913765"/>
                <a:endParaRPr lang="zh-CN" altLang="en-US" sz="1600">
                  <a:solidFill>
                    <a:prstClr val="black"/>
                  </a:solidFill>
                  <a:cs typeface="+mn-ea"/>
                  <a:sym typeface="+mn-lt"/>
                </a:endParaRPr>
              </a:p>
            </p:txBody>
          </p:sp>
          <p:sp>
            <p:nvSpPr>
              <p:cNvPr id="88" name="右箭头 87"/>
              <p:cNvSpPr/>
              <p:nvPr/>
            </p:nvSpPr>
            <p:spPr>
              <a:xfrm>
                <a:off x="6002197" y="5201546"/>
                <a:ext cx="280562" cy="146116"/>
              </a:xfrm>
              <a:prstGeom prst="rightArrow">
                <a:avLst>
                  <a:gd name="adj1" fmla="val 53150"/>
                  <a:gd name="adj2" fmla="val 58686"/>
                </a:avLst>
              </a:prstGeom>
              <a:gradFill>
                <a:gsLst>
                  <a:gs pos="0">
                    <a:srgbClr val="C5C5C5">
                      <a:alpha val="0"/>
                    </a:srgbClr>
                  </a:gs>
                  <a:gs pos="100000">
                    <a:srgbClr val="C5C5C5"/>
                  </a:gs>
                </a:gsLst>
                <a:lin ang="0" scaled="0"/>
              </a:gradFill>
              <a:ln>
                <a:noFill/>
              </a:ln>
              <a:effectLst/>
            </p:spPr>
            <p:txBody>
              <a:bodyPr lIns="136562" tIns="68281" rIns="136562" bIns="68281"/>
              <a:lstStyle/>
              <a:p>
                <a:pPr defTabSz="913765"/>
                <a:endParaRPr lang="zh-CN" altLang="en-US" sz="1600">
                  <a:solidFill>
                    <a:prstClr val="black"/>
                  </a:solidFill>
                  <a:cs typeface="+mn-ea"/>
                  <a:sym typeface="+mn-lt"/>
                </a:endParaRPr>
              </a:p>
            </p:txBody>
          </p:sp>
        </p:grpSp>
        <p:sp>
          <p:nvSpPr>
            <p:cNvPr id="67" name="矩形 66"/>
            <p:cNvSpPr/>
            <p:nvPr/>
          </p:nvSpPr>
          <p:spPr>
            <a:xfrm>
              <a:off x="2295073" y="4252465"/>
              <a:ext cx="1529516" cy="114117"/>
            </a:xfrm>
            <a:prstGeom prst="rect">
              <a:avLst/>
            </a:prstGeom>
            <a:noFill/>
            <a:ln w="12700" cap="flat" cmpd="sng" algn="ctr">
              <a:noFill/>
              <a:prstDash val="solid"/>
              <a:miter lim="800000"/>
            </a:ln>
            <a:effectLst/>
          </p:spPr>
          <p:txBody>
            <a:bodyPr rtlCol="0" anchor="ctr"/>
            <a:lstStyle/>
            <a:p>
              <a:pPr lvl="0" algn="ctr" defTabSz="1221105">
                <a:defRPr/>
              </a:pPr>
              <a:r>
                <a:rPr lang="en-US" altLang="zh-CN" sz="1000" b="1" kern="0" smtClean="0"/>
                <a:t>DB4AI</a:t>
              </a:r>
              <a:r>
                <a:rPr lang="zh-CN" altLang="en-US" sz="1000" b="1" kern="0" smtClean="0"/>
                <a:t>功能模块与全流程</a:t>
              </a:r>
              <a:endParaRPr lang="en-US" altLang="zh-CN" sz="1000" b="1" kern="0"/>
            </a:p>
          </p:txBody>
        </p:sp>
        <p:cxnSp>
          <p:nvCxnSpPr>
            <p:cNvPr id="68" name="直接连接符 67"/>
            <p:cNvCxnSpPr/>
            <p:nvPr/>
          </p:nvCxnSpPr>
          <p:spPr>
            <a:xfrm>
              <a:off x="2100614" y="2177083"/>
              <a:ext cx="0" cy="822992"/>
            </a:xfrm>
            <a:prstGeom prst="line">
              <a:avLst/>
            </a:prstGeom>
            <a:noFill/>
            <a:ln w="6350" cap="flat" cmpd="sng" algn="ctr">
              <a:solidFill>
                <a:schemeClr val="tx2">
                  <a:lumMod val="50000"/>
                </a:schemeClr>
              </a:solidFill>
              <a:prstDash val="dash"/>
              <a:miter lim="800000"/>
            </a:ln>
            <a:effectLst/>
          </p:spPr>
        </p:cxnSp>
        <p:sp>
          <p:nvSpPr>
            <p:cNvPr id="69" name="Freeform 6"/>
            <p:cNvSpPr/>
            <p:nvPr/>
          </p:nvSpPr>
          <p:spPr bwMode="auto">
            <a:xfrm>
              <a:off x="2501127" y="1058264"/>
              <a:ext cx="1117407" cy="463770"/>
            </a:xfrm>
            <a:custGeom>
              <a:avLst/>
              <a:gdLst/>
              <a:ahLst/>
              <a:cxnLst>
                <a:cxn ang="0">
                  <a:pos x="4854" y="0"/>
                </a:cxn>
                <a:cxn ang="0">
                  <a:pos x="3042" y="198"/>
                </a:cxn>
                <a:cxn ang="0">
                  <a:pos x="3732" y="198"/>
                </a:cxn>
                <a:cxn ang="0">
                  <a:pos x="3732" y="198"/>
                </a:cxn>
                <a:cxn ang="0">
                  <a:pos x="3730" y="202"/>
                </a:cxn>
                <a:cxn ang="0">
                  <a:pos x="3722" y="212"/>
                </a:cxn>
                <a:cxn ang="0">
                  <a:pos x="3712" y="220"/>
                </a:cxn>
                <a:cxn ang="0">
                  <a:pos x="3700" y="228"/>
                </a:cxn>
                <a:cxn ang="0">
                  <a:pos x="3682" y="238"/>
                </a:cxn>
                <a:cxn ang="0">
                  <a:pos x="3660" y="250"/>
                </a:cxn>
                <a:cxn ang="0">
                  <a:pos x="3634" y="262"/>
                </a:cxn>
                <a:cxn ang="0">
                  <a:pos x="3600" y="276"/>
                </a:cxn>
                <a:cxn ang="0">
                  <a:pos x="3558" y="290"/>
                </a:cxn>
                <a:cxn ang="0">
                  <a:pos x="3510" y="306"/>
                </a:cxn>
                <a:cxn ang="0">
                  <a:pos x="3454" y="322"/>
                </a:cxn>
                <a:cxn ang="0">
                  <a:pos x="3390" y="338"/>
                </a:cxn>
                <a:cxn ang="0">
                  <a:pos x="3314" y="356"/>
                </a:cxn>
                <a:cxn ang="0">
                  <a:pos x="3230" y="376"/>
                </a:cxn>
                <a:cxn ang="0">
                  <a:pos x="3134" y="394"/>
                </a:cxn>
                <a:cxn ang="0">
                  <a:pos x="3028" y="414"/>
                </a:cxn>
                <a:cxn ang="0">
                  <a:pos x="2910" y="434"/>
                </a:cxn>
                <a:cxn ang="0">
                  <a:pos x="2780" y="454"/>
                </a:cxn>
                <a:cxn ang="0">
                  <a:pos x="2634" y="474"/>
                </a:cxn>
                <a:cxn ang="0">
                  <a:pos x="2476" y="494"/>
                </a:cxn>
                <a:cxn ang="0">
                  <a:pos x="2304" y="514"/>
                </a:cxn>
                <a:cxn ang="0">
                  <a:pos x="2118" y="534"/>
                </a:cxn>
                <a:cxn ang="0">
                  <a:pos x="1914" y="556"/>
                </a:cxn>
                <a:cxn ang="0">
                  <a:pos x="1694" y="576"/>
                </a:cxn>
                <a:cxn ang="0">
                  <a:pos x="1458" y="596"/>
                </a:cxn>
                <a:cxn ang="0">
                  <a:pos x="1204" y="614"/>
                </a:cxn>
                <a:cxn ang="0">
                  <a:pos x="932" y="634"/>
                </a:cxn>
                <a:cxn ang="0">
                  <a:pos x="640" y="652"/>
                </a:cxn>
                <a:cxn ang="0">
                  <a:pos x="330" y="670"/>
                </a:cxn>
                <a:cxn ang="0">
                  <a:pos x="0" y="688"/>
                </a:cxn>
                <a:cxn ang="0">
                  <a:pos x="0" y="696"/>
                </a:cxn>
                <a:cxn ang="0">
                  <a:pos x="9938" y="696"/>
                </a:cxn>
                <a:cxn ang="0">
                  <a:pos x="9938" y="698"/>
                </a:cxn>
                <a:cxn ang="0">
                  <a:pos x="9938" y="698"/>
                </a:cxn>
                <a:cxn ang="0">
                  <a:pos x="9810" y="692"/>
                </a:cxn>
                <a:cxn ang="0">
                  <a:pos x="9468" y="674"/>
                </a:cxn>
                <a:cxn ang="0">
                  <a:pos x="9236" y="660"/>
                </a:cxn>
                <a:cxn ang="0">
                  <a:pos x="8970" y="642"/>
                </a:cxn>
                <a:cxn ang="0">
                  <a:pos x="8678" y="620"/>
                </a:cxn>
                <a:cxn ang="0">
                  <a:pos x="8370" y="594"/>
                </a:cxn>
                <a:cxn ang="0">
                  <a:pos x="8052" y="562"/>
                </a:cxn>
                <a:cxn ang="0">
                  <a:pos x="7892" y="546"/>
                </a:cxn>
                <a:cxn ang="0">
                  <a:pos x="7730" y="528"/>
                </a:cxn>
                <a:cxn ang="0">
                  <a:pos x="7572" y="508"/>
                </a:cxn>
                <a:cxn ang="0">
                  <a:pos x="7414" y="488"/>
                </a:cxn>
                <a:cxn ang="0">
                  <a:pos x="7258" y="466"/>
                </a:cxn>
                <a:cxn ang="0">
                  <a:pos x="7108" y="442"/>
                </a:cxn>
                <a:cxn ang="0">
                  <a:pos x="6960" y="418"/>
                </a:cxn>
                <a:cxn ang="0">
                  <a:pos x="6820" y="392"/>
                </a:cxn>
                <a:cxn ang="0">
                  <a:pos x="6686" y="366"/>
                </a:cxn>
                <a:cxn ang="0">
                  <a:pos x="6558" y="336"/>
                </a:cxn>
                <a:cxn ang="0">
                  <a:pos x="6440" y="306"/>
                </a:cxn>
                <a:cxn ang="0">
                  <a:pos x="6330" y="276"/>
                </a:cxn>
                <a:cxn ang="0">
                  <a:pos x="6230" y="242"/>
                </a:cxn>
                <a:cxn ang="0">
                  <a:pos x="6184" y="226"/>
                </a:cxn>
                <a:cxn ang="0">
                  <a:pos x="6142" y="208"/>
                </a:cxn>
                <a:cxn ang="0">
                  <a:pos x="6824" y="208"/>
                </a:cxn>
                <a:cxn ang="0">
                  <a:pos x="4854" y="0"/>
                </a:cxn>
              </a:cxnLst>
              <a:rect l="0" t="0" r="r" b="b"/>
              <a:pathLst>
                <a:path w="9938" h="698">
                  <a:moveTo>
                    <a:pt x="4854" y="0"/>
                  </a:moveTo>
                  <a:lnTo>
                    <a:pt x="3042" y="198"/>
                  </a:lnTo>
                  <a:lnTo>
                    <a:pt x="3732" y="198"/>
                  </a:lnTo>
                  <a:lnTo>
                    <a:pt x="3732" y="198"/>
                  </a:lnTo>
                  <a:lnTo>
                    <a:pt x="3730" y="202"/>
                  </a:lnTo>
                  <a:lnTo>
                    <a:pt x="3722" y="212"/>
                  </a:lnTo>
                  <a:lnTo>
                    <a:pt x="3712" y="220"/>
                  </a:lnTo>
                  <a:lnTo>
                    <a:pt x="3700" y="228"/>
                  </a:lnTo>
                  <a:lnTo>
                    <a:pt x="3682" y="238"/>
                  </a:lnTo>
                  <a:lnTo>
                    <a:pt x="3660" y="250"/>
                  </a:lnTo>
                  <a:lnTo>
                    <a:pt x="3634" y="262"/>
                  </a:lnTo>
                  <a:lnTo>
                    <a:pt x="3600" y="276"/>
                  </a:lnTo>
                  <a:lnTo>
                    <a:pt x="3558" y="290"/>
                  </a:lnTo>
                  <a:lnTo>
                    <a:pt x="3510" y="306"/>
                  </a:lnTo>
                  <a:lnTo>
                    <a:pt x="3454" y="322"/>
                  </a:lnTo>
                  <a:lnTo>
                    <a:pt x="3390" y="338"/>
                  </a:lnTo>
                  <a:lnTo>
                    <a:pt x="3314" y="356"/>
                  </a:lnTo>
                  <a:lnTo>
                    <a:pt x="3230" y="376"/>
                  </a:lnTo>
                  <a:lnTo>
                    <a:pt x="3134" y="394"/>
                  </a:lnTo>
                  <a:lnTo>
                    <a:pt x="3028" y="414"/>
                  </a:lnTo>
                  <a:lnTo>
                    <a:pt x="2910" y="434"/>
                  </a:lnTo>
                  <a:lnTo>
                    <a:pt x="2780" y="454"/>
                  </a:lnTo>
                  <a:lnTo>
                    <a:pt x="2634" y="474"/>
                  </a:lnTo>
                  <a:lnTo>
                    <a:pt x="2476" y="494"/>
                  </a:lnTo>
                  <a:lnTo>
                    <a:pt x="2304" y="514"/>
                  </a:lnTo>
                  <a:lnTo>
                    <a:pt x="2118" y="534"/>
                  </a:lnTo>
                  <a:lnTo>
                    <a:pt x="1914" y="556"/>
                  </a:lnTo>
                  <a:lnTo>
                    <a:pt x="1694" y="576"/>
                  </a:lnTo>
                  <a:lnTo>
                    <a:pt x="1458" y="596"/>
                  </a:lnTo>
                  <a:lnTo>
                    <a:pt x="1204" y="614"/>
                  </a:lnTo>
                  <a:lnTo>
                    <a:pt x="932" y="634"/>
                  </a:lnTo>
                  <a:lnTo>
                    <a:pt x="640" y="652"/>
                  </a:lnTo>
                  <a:lnTo>
                    <a:pt x="330" y="670"/>
                  </a:lnTo>
                  <a:lnTo>
                    <a:pt x="0" y="688"/>
                  </a:lnTo>
                  <a:lnTo>
                    <a:pt x="0" y="696"/>
                  </a:lnTo>
                  <a:lnTo>
                    <a:pt x="9938" y="696"/>
                  </a:lnTo>
                  <a:lnTo>
                    <a:pt x="9938" y="698"/>
                  </a:lnTo>
                  <a:lnTo>
                    <a:pt x="9938" y="698"/>
                  </a:lnTo>
                  <a:lnTo>
                    <a:pt x="9810" y="692"/>
                  </a:lnTo>
                  <a:lnTo>
                    <a:pt x="9468" y="674"/>
                  </a:lnTo>
                  <a:lnTo>
                    <a:pt x="9236" y="660"/>
                  </a:lnTo>
                  <a:lnTo>
                    <a:pt x="8970" y="642"/>
                  </a:lnTo>
                  <a:lnTo>
                    <a:pt x="8678" y="620"/>
                  </a:lnTo>
                  <a:lnTo>
                    <a:pt x="8370" y="594"/>
                  </a:lnTo>
                  <a:lnTo>
                    <a:pt x="8052" y="562"/>
                  </a:lnTo>
                  <a:lnTo>
                    <a:pt x="7892" y="546"/>
                  </a:lnTo>
                  <a:lnTo>
                    <a:pt x="7730" y="528"/>
                  </a:lnTo>
                  <a:lnTo>
                    <a:pt x="7572" y="508"/>
                  </a:lnTo>
                  <a:lnTo>
                    <a:pt x="7414" y="488"/>
                  </a:lnTo>
                  <a:lnTo>
                    <a:pt x="7258" y="466"/>
                  </a:lnTo>
                  <a:lnTo>
                    <a:pt x="7108" y="442"/>
                  </a:lnTo>
                  <a:lnTo>
                    <a:pt x="6960" y="418"/>
                  </a:lnTo>
                  <a:lnTo>
                    <a:pt x="6820" y="392"/>
                  </a:lnTo>
                  <a:lnTo>
                    <a:pt x="6686" y="366"/>
                  </a:lnTo>
                  <a:lnTo>
                    <a:pt x="6558" y="336"/>
                  </a:lnTo>
                  <a:lnTo>
                    <a:pt x="6440" y="306"/>
                  </a:lnTo>
                  <a:lnTo>
                    <a:pt x="6330" y="276"/>
                  </a:lnTo>
                  <a:lnTo>
                    <a:pt x="6230" y="242"/>
                  </a:lnTo>
                  <a:lnTo>
                    <a:pt x="6184" y="226"/>
                  </a:lnTo>
                  <a:lnTo>
                    <a:pt x="6142" y="208"/>
                  </a:lnTo>
                  <a:lnTo>
                    <a:pt x="6824" y="208"/>
                  </a:lnTo>
                  <a:lnTo>
                    <a:pt x="4854" y="0"/>
                  </a:lnTo>
                  <a:close/>
                </a:path>
              </a:pathLst>
            </a:custGeom>
            <a:gradFill>
              <a:gsLst>
                <a:gs pos="0">
                  <a:srgbClr val="FFFFFF">
                    <a:lumMod val="85000"/>
                    <a:alpha val="82000"/>
                  </a:srgbClr>
                </a:gs>
                <a:gs pos="100000">
                  <a:srgbClr val="FFFFFF">
                    <a:lumMod val="85000"/>
                    <a:alpha val="0"/>
                  </a:srgbClr>
                </a:gs>
              </a:gsLst>
              <a:lin ang="5400000" scaled="0"/>
            </a:gradFill>
            <a:ln w="9525">
              <a:noFill/>
              <a:miter lim="800000"/>
            </a:ln>
          </p:spPr>
          <p:txBody>
            <a:bodyPr lIns="34275" tIns="17137" rIns="34275" bIns="17137"/>
            <a:lstStyle/>
            <a:p>
              <a:pPr indent="-67310" defTabSz="647065">
                <a:lnSpc>
                  <a:spcPts val="1050"/>
                </a:lnSpc>
                <a:buFont typeface="Arial" panose="020B0604020202020204" pitchFamily="34" charset="0"/>
                <a:buChar char="•"/>
              </a:pPr>
              <a:endParaRPr lang="en-US" altLang="zh-CN" sz="1500" kern="0" dirty="0">
                <a:solidFill>
                  <a:sysClr val="windowText" lastClr="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0" name="文本框 29"/>
            <p:cNvSpPr txBox="1"/>
            <p:nvPr/>
          </p:nvSpPr>
          <p:spPr>
            <a:xfrm>
              <a:off x="2746402" y="1270659"/>
              <a:ext cx="626856" cy="126840"/>
            </a:xfrm>
            <a:prstGeom prst="rect">
              <a:avLst/>
            </a:prstGeom>
            <a:noFill/>
          </p:spPr>
          <p:txBody>
            <a:bodyPr wrap="none" lIns="0" tIns="0" rIns="0" bIns="0" rtlCol="0">
              <a:spAutoFit/>
            </a:bodyPr>
            <a:lstStyle/>
            <a:p>
              <a:pPr algn="ctr"/>
              <a:r>
                <a:rPr kumimoji="1" lang="zh-CN" altLang="en-US" sz="1050" dirty="0" smtClean="0"/>
                <a:t>原生</a:t>
              </a:r>
              <a:r>
                <a:rPr kumimoji="1" lang="en-US" altLang="zh-CN" sz="1050" dirty="0" smtClean="0"/>
                <a:t>SQL</a:t>
              </a:r>
              <a:r>
                <a:rPr kumimoji="1" lang="zh-CN" altLang="en-US" sz="1050" dirty="0" smtClean="0"/>
                <a:t>语法</a:t>
              </a:r>
              <a:endParaRPr kumimoji="1" lang="zh-CN" altLang="en-US" sz="1050" dirty="0" smtClean="0"/>
            </a:p>
          </p:txBody>
        </p:sp>
      </p:grpSp>
    </p:spTree>
  </p:cSld>
  <p:clrMapOvr>
    <a:masterClrMapping/>
  </p:clrMapOvr>
  <p:transition spd="slow"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内容占位符 3"/>
          <p:cNvPicPr>
            <a:picLocks noChangeAspect="1"/>
          </p:cNvPicPr>
          <p:nvPr/>
        </p:nvPicPr>
        <p:blipFill>
          <a:blip r:embed="rId1">
            <a:extLst>
              <a:ext uri="{BEBA8EAE-BF5A-486C-A8C5-ECC9F3942E4B}">
                <a14:imgProps xmlns:a14="http://schemas.microsoft.com/office/drawing/2010/main">
                  <a14:imgLayer r:embed="rId2">
                    <a14:imgEffect>
                      <a14:artisticPhotocopy trans="30000" detail="2"/>
                    </a14:imgEffect>
                  </a14:imgLayer>
                </a14:imgProps>
              </a:ext>
            </a:extLst>
          </a:blip>
          <a:stretch>
            <a:fillRect/>
          </a:stretch>
        </p:blipFill>
        <p:spPr>
          <a:xfrm>
            <a:off x="3923928" y="830028"/>
            <a:ext cx="5004071" cy="3203637"/>
          </a:xfrm>
          <a:prstGeom prst="rect">
            <a:avLst/>
          </a:prstGeom>
        </p:spPr>
      </p:pic>
      <p:graphicFrame>
        <p:nvGraphicFramePr>
          <p:cNvPr id="20" name="表格 19"/>
          <p:cNvGraphicFramePr>
            <a:graphicFrameLocks noGrp="1"/>
          </p:cNvGraphicFramePr>
          <p:nvPr/>
        </p:nvGraphicFramePr>
        <p:xfrm>
          <a:off x="265359" y="779775"/>
          <a:ext cx="3514553" cy="3304145"/>
        </p:xfrm>
        <a:graphic>
          <a:graphicData uri="http://schemas.openxmlformats.org/drawingml/2006/table">
            <a:tbl>
              <a:tblPr firstRow="1" bandRow="1">
                <a:tableStyleId>{7E9639D4-E3E2-4D34-9284-5A2195B3D0D7}</a:tableStyleId>
              </a:tblPr>
              <a:tblGrid>
                <a:gridCol w="1147848"/>
                <a:gridCol w="2366705"/>
              </a:tblGrid>
              <a:tr h="290956">
                <a:tc gridSpan="2">
                  <a:txBody>
                    <a:bodyPr/>
                    <a:lstStyle/>
                    <a:p>
                      <a:pPr algn="ctr"/>
                      <a:r>
                        <a:rPr lang="zh-CN" altLang="en-US" sz="1200" dirty="0" smtClean="0">
                          <a:solidFill>
                            <a:schemeClr val="tx2"/>
                          </a:solidFill>
                          <a:latin typeface="微软雅黑" panose="020B0503020204020204" pitchFamily="34" charset="-122"/>
                          <a:ea typeface="微软雅黑" panose="020B0503020204020204" pitchFamily="34" charset="-122"/>
                        </a:rPr>
                        <a:t>传统优化器关键问题</a:t>
                      </a:r>
                      <a:endParaRPr lang="en-US" sz="1200" dirty="0">
                        <a:solidFill>
                          <a:schemeClr val="tx2"/>
                        </a:solidFill>
                        <a:latin typeface="微软雅黑" panose="020B0503020204020204" pitchFamily="34" charset="-122"/>
                        <a:ea typeface="微软雅黑" panose="020B0503020204020204" pitchFamily="34" charset="-122"/>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cPr/>
                </a:tc>
              </a:tr>
              <a:tr h="932654">
                <a:tc>
                  <a:txBody>
                    <a:bodyPr/>
                    <a:lstStyle/>
                    <a:p>
                      <a:r>
                        <a:rPr lang="zh-CN" altLang="en-US" sz="1200" dirty="0" smtClean="0">
                          <a:latin typeface="微软雅黑" panose="020B0503020204020204" pitchFamily="34" charset="-122"/>
                          <a:ea typeface="微软雅黑" panose="020B0503020204020204" pitchFamily="34" charset="-122"/>
                        </a:rPr>
                        <a:t>行数估算问题</a:t>
                      </a:r>
                      <a:endParaRPr lang="zh-CN" altLang="en-US" sz="1200" dirty="0" smtClean="0">
                        <a:latin typeface="微软雅黑" panose="020B0503020204020204" pitchFamily="34" charset="-122"/>
                        <a:ea typeface="微软雅黑" panose="020B0503020204020204" pitchFamily="34" charset="-122"/>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200" dirty="0" smtClean="0">
                          <a:latin typeface="微软雅黑" panose="020B0503020204020204" pitchFamily="34" charset="-122"/>
                          <a:ea typeface="微软雅黑" panose="020B0503020204020204" pitchFamily="34" charset="-122"/>
                        </a:rPr>
                        <a:t>1. </a:t>
                      </a:r>
                      <a:r>
                        <a:rPr lang="zh-CN" altLang="en-US" sz="1200" dirty="0" smtClean="0">
                          <a:latin typeface="微软雅黑" panose="020B0503020204020204" pitchFamily="34" charset="-122"/>
                          <a:ea typeface="微软雅黑" panose="020B0503020204020204" pitchFamily="34" charset="-122"/>
                        </a:rPr>
                        <a:t>多列相关性问题</a:t>
                      </a:r>
                      <a:endParaRPr lang="zh-CN" altLang="en-US"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2. </a:t>
                      </a:r>
                      <a:r>
                        <a:rPr lang="zh-CN" altLang="en-US" sz="1200" dirty="0" smtClean="0">
                          <a:latin typeface="微软雅黑" panose="020B0503020204020204" pitchFamily="34" charset="-122"/>
                          <a:ea typeface="微软雅黑" panose="020B0503020204020204" pitchFamily="34" charset="-122"/>
                        </a:rPr>
                        <a:t>表达式统计信息问题</a:t>
                      </a:r>
                      <a:endParaRPr lang="zh-CN" altLang="en-US"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3. </a:t>
                      </a:r>
                      <a:r>
                        <a:rPr lang="zh-CN" altLang="en-US" sz="1200" dirty="0" smtClean="0">
                          <a:latin typeface="微软雅黑" panose="020B0503020204020204" pitchFamily="34" charset="-122"/>
                          <a:ea typeface="微软雅黑" panose="020B0503020204020204" pitchFamily="34" charset="-122"/>
                        </a:rPr>
                        <a:t>中间结果集统计信息问题</a:t>
                      </a:r>
                      <a:endParaRPr lang="en-US" altLang="zh-CN"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4. </a:t>
                      </a:r>
                      <a:r>
                        <a:rPr lang="zh-CN" altLang="en-US" sz="1200" dirty="0" smtClean="0">
                          <a:latin typeface="微软雅黑" panose="020B0503020204020204" pitchFamily="34" charset="-122"/>
                          <a:ea typeface="微软雅黑" panose="020B0503020204020204" pitchFamily="34" charset="-122"/>
                        </a:rPr>
                        <a:t>数据分布问题</a:t>
                      </a:r>
                      <a:endParaRPr lang="zh-CN" altLang="en-US" sz="1200" dirty="0" smtClean="0">
                        <a:latin typeface="微软雅黑" panose="020B0503020204020204" pitchFamily="34" charset="-122"/>
                        <a:ea typeface="微软雅黑" panose="020B0503020204020204" pitchFamily="34" charset="-122"/>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147881">
                <a:tc>
                  <a:txBody>
                    <a:bodyPr/>
                    <a:lstStyle/>
                    <a:p>
                      <a:r>
                        <a:rPr lang="zh-CN" altLang="en-US" sz="1200" dirty="0" smtClean="0">
                          <a:latin typeface="微软雅黑" panose="020B0503020204020204" pitchFamily="34" charset="-122"/>
                          <a:ea typeface="微软雅黑" panose="020B0503020204020204" pitchFamily="34" charset="-122"/>
                        </a:rPr>
                        <a:t>代价模型问题</a:t>
                      </a:r>
                      <a:endParaRPr lang="zh-CN" altLang="en-US" sz="1200" dirty="0" smtClean="0">
                        <a:latin typeface="微软雅黑" panose="020B0503020204020204" pitchFamily="34" charset="-122"/>
                        <a:ea typeface="微软雅黑" panose="020B0503020204020204" pitchFamily="34" charset="-122"/>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None/>
                      </a:pPr>
                      <a:r>
                        <a:rPr lang="en-US" altLang="zh-CN" sz="1200" dirty="0" smtClean="0">
                          <a:latin typeface="微软雅黑" panose="020B0503020204020204" pitchFamily="34" charset="-122"/>
                          <a:ea typeface="微软雅黑" panose="020B0503020204020204" pitchFamily="34" charset="-122"/>
                        </a:rPr>
                        <a:t>1. </a:t>
                      </a:r>
                      <a:r>
                        <a:rPr lang="zh-CN" altLang="en-US" sz="1200" dirty="0" smtClean="0">
                          <a:latin typeface="微软雅黑" panose="020B0503020204020204" pitchFamily="34" charset="-122"/>
                          <a:ea typeface="微软雅黑" panose="020B0503020204020204" pitchFamily="34" charset="-122"/>
                        </a:rPr>
                        <a:t>算子间代价失衡问题</a:t>
                      </a:r>
                      <a:endParaRPr lang="zh-CN" altLang="en-US"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2. </a:t>
                      </a:r>
                      <a:r>
                        <a:rPr lang="zh-CN" altLang="en-US" sz="1200" dirty="0" smtClean="0">
                          <a:latin typeface="微软雅黑" panose="020B0503020204020204" pitchFamily="34" charset="-122"/>
                          <a:ea typeface="微软雅黑" panose="020B0503020204020204" pitchFamily="34" charset="-122"/>
                        </a:rPr>
                        <a:t>算子并行化代价问题</a:t>
                      </a:r>
                      <a:endParaRPr lang="en-US" altLang="zh-CN"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3. </a:t>
                      </a:r>
                      <a:r>
                        <a:rPr lang="zh-CN" altLang="en-US" sz="1200" dirty="0" smtClean="0">
                          <a:latin typeface="微软雅黑" panose="020B0503020204020204" pitchFamily="34" charset="-122"/>
                          <a:ea typeface="微软雅黑" panose="020B0503020204020204" pitchFamily="34" charset="-122"/>
                        </a:rPr>
                        <a:t>分布式计划并行代价问题</a:t>
                      </a:r>
                      <a:endParaRPr lang="en-US" altLang="zh-CN"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4. </a:t>
                      </a:r>
                      <a:r>
                        <a:rPr lang="zh-CN" altLang="en-US" sz="1200" dirty="0" smtClean="0">
                          <a:latin typeface="微软雅黑" panose="020B0503020204020204" pitchFamily="34" charset="-122"/>
                          <a:ea typeface="微软雅黑" panose="020B0503020204020204" pitchFamily="34" charset="-122"/>
                        </a:rPr>
                        <a:t>代价</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时间换算问题</a:t>
                      </a:r>
                      <a:endParaRPr lang="en-US" altLang="zh-CN"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5. </a:t>
                      </a:r>
                      <a:r>
                        <a:rPr lang="zh-CN" altLang="en-US" sz="1200" dirty="0" smtClean="0">
                          <a:latin typeface="微软雅黑" panose="020B0503020204020204" pitchFamily="34" charset="-122"/>
                          <a:ea typeface="微软雅黑" panose="020B0503020204020204" pitchFamily="34" charset="-122"/>
                        </a:rPr>
                        <a:t>跨平台泛化问题</a:t>
                      </a:r>
                      <a:endParaRPr lang="en-US" altLang="zh-CN" sz="1200" dirty="0" smtClean="0">
                        <a:latin typeface="微软雅黑" panose="020B0503020204020204" pitchFamily="34" charset="-122"/>
                        <a:ea typeface="微软雅黑" panose="020B0503020204020204" pitchFamily="34" charset="-122"/>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932654">
                <a:tc>
                  <a:txBody>
                    <a:bodyPr/>
                    <a:lstStyle/>
                    <a:p>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路径搜索问题</a:t>
                      </a:r>
                      <a:endParaRPr lang="zh-CN" altLang="en-US" sz="1200" kern="1200" dirty="0" smtClean="0">
                        <a:solidFill>
                          <a:schemeClr val="tx1"/>
                        </a:solidFill>
                        <a:latin typeface="微软雅黑" panose="020B0503020204020204" pitchFamily="34" charset="-122"/>
                        <a:ea typeface="微软雅黑" panose="020B0503020204020204" pitchFamily="34" charset="-122"/>
                        <a:cs typeface="+mn-cs"/>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None/>
                      </a:pPr>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1. </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搜索空间与搜索代价的平衡（</a:t>
                      </a:r>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NP</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问题）</a:t>
                      </a:r>
                      <a:endParaRPr lang="en-US" altLang="zh-CN" sz="1200" kern="1200" dirty="0" smtClean="0">
                        <a:solidFill>
                          <a:schemeClr val="tx1"/>
                        </a:solidFill>
                        <a:latin typeface="微软雅黑" panose="020B0503020204020204" pitchFamily="34" charset="-122"/>
                        <a:ea typeface="微软雅黑" panose="020B0503020204020204" pitchFamily="34" charset="-122"/>
                        <a:cs typeface="+mn-cs"/>
                      </a:endParaRPr>
                    </a:p>
                    <a:p>
                      <a:pPr marL="0" indent="0">
                        <a:buNone/>
                      </a:pPr>
                      <a:r>
                        <a:rPr lang="en-US" sz="1200" kern="1200" dirty="0" smtClean="0">
                          <a:solidFill>
                            <a:schemeClr val="tx1"/>
                          </a:solidFill>
                          <a:latin typeface="微软雅黑" panose="020B0503020204020204" pitchFamily="34" charset="-122"/>
                          <a:ea typeface="微软雅黑" panose="020B0503020204020204" pitchFamily="34" charset="-122"/>
                          <a:cs typeface="+mn-cs"/>
                        </a:rPr>
                        <a:t>2. </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局部最优解与全局最优解问题</a:t>
                      </a:r>
                      <a:endParaRPr lang="en-US" sz="1200" kern="1200" dirty="0">
                        <a:solidFill>
                          <a:schemeClr val="tx1"/>
                        </a:solidFill>
                        <a:latin typeface="微软雅黑" panose="020B0503020204020204" pitchFamily="34" charset="-122"/>
                        <a:ea typeface="微软雅黑" panose="020B0503020204020204" pitchFamily="34" charset="-122"/>
                        <a:cs typeface="+mn-cs"/>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1" name="文本框 20"/>
          <p:cNvSpPr txBox="1"/>
          <p:nvPr/>
        </p:nvSpPr>
        <p:spPr>
          <a:xfrm>
            <a:off x="265359" y="4227934"/>
            <a:ext cx="8051057" cy="523220"/>
          </a:xfrm>
          <a:prstGeom prst="rect">
            <a:avLst/>
          </a:prstGeom>
          <a:solidFill>
            <a:schemeClr val="bg2"/>
          </a:solidFill>
        </p:spPr>
        <p:txBody>
          <a:bodyPr wrap="square" rtlCol="0">
            <a:spAutoFit/>
          </a:bodyPr>
          <a:lstStyle/>
          <a:p>
            <a:pPr marL="285750" indent="-285750">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解决传统优化器的行数估算、代价模型、路径搜索等经典问题。</a:t>
            </a:r>
            <a:endParaRPr lang="en-US" altLang="zh-CN" sz="14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推动优化器朝智能化方向发展，实现自适应、自优化。</a:t>
            </a:r>
            <a:endParaRPr lang="en-US" sz="1400" b="1" dirty="0">
              <a:latin typeface="微软雅黑" panose="020B0503020204020204" pitchFamily="34" charset="-122"/>
              <a:ea typeface="微软雅黑" panose="020B0503020204020204" pitchFamily="34" charset="-122"/>
            </a:endParaRPr>
          </a:p>
        </p:txBody>
      </p:sp>
      <p:sp>
        <p:nvSpPr>
          <p:cNvPr id="22" name="标题 1"/>
          <p:cNvSpPr txBox="1"/>
          <p:nvPr/>
        </p:nvSpPr>
        <p:spPr bwMode="auto">
          <a:xfrm>
            <a:off x="1857780" y="30701"/>
            <a:ext cx="7205556" cy="324016"/>
          </a:xfrm>
          <a:prstGeom prst="rect">
            <a:avLst/>
          </a:prstGeom>
          <a:noFill/>
          <a:ln w="9525">
            <a:noFill/>
            <a:miter lim="800000"/>
          </a:ln>
        </p:spPr>
        <p:txBody>
          <a:bodyPr vert="horz" wrap="square" lIns="80118" tIns="40059" rIns="80118" bIns="40059" numCol="1" anchor="ctr" anchorCtr="0" compatLnSpc="1"/>
          <a:lstStyle>
            <a:lvl1pPr algn="l" defTabSz="802005" rtl="0" eaLnBrk="0" fontAlgn="base" hangingPunct="0">
              <a:spcBef>
                <a:spcPct val="0"/>
              </a:spcBef>
              <a:spcAft>
                <a:spcPct val="0"/>
              </a:spcAft>
              <a:defRPr sz="3400">
                <a:solidFill>
                  <a:srgbClr val="990000"/>
                </a:solidFill>
                <a:latin typeface="+mj-lt"/>
                <a:ea typeface="+mj-ea"/>
                <a:cs typeface="+mj-cs"/>
              </a:defRPr>
            </a:lvl1pPr>
            <a:lvl2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2pPr>
            <a:lvl3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3pPr>
            <a:lvl4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4pPr>
            <a:lvl5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5pPr>
            <a:lvl6pPr marL="4572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6pPr>
            <a:lvl7pPr marL="9144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7pPr>
            <a:lvl8pPr marL="13716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8pPr>
            <a:lvl9pPr marL="18288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9pPr>
          </a:lstStyle>
          <a:p>
            <a:pPr defTabSz="914400" fontAlgn="auto">
              <a:spcAft>
                <a:spcPts val="0"/>
              </a:spcAft>
              <a:buClr>
                <a:srgbClr val="777777"/>
              </a:buClr>
              <a:buSzPct val="60000"/>
              <a:defRPr/>
            </a:pPr>
            <a:r>
              <a:rPr lang="en-US" altLang="zh-CN" sz="1800" kern="12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openGauss AI-Based</a:t>
            </a:r>
            <a:r>
              <a:rPr lang="zh-CN" altLang="en-US" sz="1800" kern="12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优化器</a:t>
            </a:r>
            <a:endParaRPr lang="zh-CN" altLang="en-US" sz="1800" kern="12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Tree>
  </p:cSld>
  <p:clrMapOvr>
    <a:masterClrMapping/>
  </p:clrMapOvr>
  <p:transition spd="slow" advTm="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195" y="915670"/>
            <a:ext cx="2912745" cy="3599815"/>
          </a:xfrm>
          <a:prstGeom prst="rect">
            <a:avLst/>
          </a:prstGeom>
          <a:noFill/>
        </p:spPr>
        <p:txBody>
          <a:bodyPr wrap="square" rtlCol="0">
            <a:spAutoFit/>
          </a:bodyPr>
          <a:lstStyle/>
          <a:p>
            <a:pPr algn="ctr"/>
            <a:r>
              <a:rPr lang="zh-CN" altLang="en-US" dirty="0" smtClean="0"/>
              <a:t>目录</a:t>
            </a:r>
            <a:endParaRPr lang="en-US" altLang="zh-CN" dirty="0" smtClean="0"/>
          </a:p>
          <a:p>
            <a:endParaRPr lang="en-US" altLang="zh-CN" dirty="0" smtClean="0"/>
          </a:p>
          <a:p>
            <a:pPr marL="342900" indent="-342900">
              <a:buFont typeface="Wingdings" panose="05000000000000000000" pitchFamily="2" charset="2"/>
              <a:buChar char="Ø"/>
            </a:pPr>
            <a:r>
              <a:rPr lang="en-US" altLang="zh-CN" sz="2000" dirty="0"/>
              <a:t>openGauss AI</a:t>
            </a:r>
            <a:r>
              <a:rPr lang="zh-CN" altLang="en-US" sz="2000" dirty="0"/>
              <a:t>整体介绍</a:t>
            </a:r>
            <a:endParaRPr lang="en-US" altLang="zh-CN" sz="2000" dirty="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solidFill>
                  <a:srgbClr val="FAFAFA"/>
                </a:solidFill>
              </a:rPr>
              <a:t>DBMind</a:t>
            </a:r>
            <a:r>
              <a:rPr lang="zh-CN" altLang="en-US" sz="2000" dirty="0" smtClean="0">
                <a:solidFill>
                  <a:srgbClr val="FAFAFA"/>
                </a:solidFill>
              </a:rPr>
              <a:t>架构和模块介绍</a:t>
            </a:r>
            <a:endParaRPr lang="en-US" altLang="zh-CN" sz="2000" dirty="0" smtClean="0">
              <a:solidFill>
                <a:srgbClr val="FAFAFA"/>
              </a:solidFill>
            </a:endParaRPr>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t>DBMind</a:t>
            </a:r>
            <a:r>
              <a:rPr lang="zh-CN" altLang="en-US" sz="2000" dirty="0" smtClean="0"/>
              <a:t>客户场景案例</a:t>
            </a:r>
            <a:endParaRPr lang="en-US" altLang="zh-CN" sz="2000" dirty="0" smtClean="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t>DBMind</a:t>
            </a:r>
            <a:r>
              <a:rPr lang="zh-CN" altLang="en-US" sz="2000" dirty="0" smtClean="0"/>
              <a:t>下一阶段计划</a:t>
            </a:r>
            <a:endParaRPr lang="zh-CN" altLang="en-US" sz="2000" dirty="0"/>
          </a:p>
        </p:txBody>
      </p:sp>
    </p:spTree>
  </p:cSld>
  <p:clrMapOvr>
    <a:masterClrMapping/>
  </p:clrMapOvr>
  <p:transition spd="slow"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txBox="1"/>
          <p:nvPr/>
        </p:nvSpPr>
        <p:spPr bwMode="auto">
          <a:xfrm>
            <a:off x="1857780" y="30701"/>
            <a:ext cx="7205556" cy="324016"/>
          </a:xfrm>
          <a:prstGeom prst="rect">
            <a:avLst/>
          </a:prstGeom>
          <a:noFill/>
          <a:ln w="9525">
            <a:noFill/>
            <a:miter lim="800000"/>
          </a:ln>
        </p:spPr>
        <p:txBody>
          <a:bodyPr vert="horz" wrap="square" lIns="80118" tIns="40059" rIns="80118" bIns="40059" numCol="1" anchor="ctr" anchorCtr="0" compatLnSpc="1"/>
          <a:lstStyle>
            <a:lvl1pPr algn="l" defTabSz="802005" rtl="0" eaLnBrk="0" fontAlgn="base" hangingPunct="0">
              <a:spcBef>
                <a:spcPct val="0"/>
              </a:spcBef>
              <a:spcAft>
                <a:spcPct val="0"/>
              </a:spcAft>
              <a:defRPr sz="3400">
                <a:solidFill>
                  <a:srgbClr val="990000"/>
                </a:solidFill>
                <a:latin typeface="+mj-lt"/>
                <a:ea typeface="+mj-ea"/>
                <a:cs typeface="+mj-cs"/>
              </a:defRPr>
            </a:lvl1pPr>
            <a:lvl2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2pPr>
            <a:lvl3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3pPr>
            <a:lvl4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4pPr>
            <a:lvl5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5pPr>
            <a:lvl6pPr marL="4572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6pPr>
            <a:lvl7pPr marL="9144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7pPr>
            <a:lvl8pPr marL="13716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8pPr>
            <a:lvl9pPr marL="18288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9pPr>
          </a:lstStyle>
          <a:p>
            <a:pPr defTabSz="914400" fontAlgn="auto">
              <a:spcAft>
                <a:spcPts val="0"/>
              </a:spcAft>
              <a:buClr>
                <a:srgbClr val="777777"/>
              </a:buClr>
              <a:buSzPct val="60000"/>
              <a:defRPr/>
            </a:pPr>
            <a:r>
              <a:rPr sz="1800" kern="12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DBMind自治运维平台架构图</a:t>
            </a:r>
            <a:endParaRPr sz="1800" kern="12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
        <p:nvSpPr>
          <p:cNvPr id="2" name="文本框 1"/>
          <p:cNvSpPr txBox="1"/>
          <p:nvPr/>
        </p:nvSpPr>
        <p:spPr>
          <a:xfrm>
            <a:off x="4685030" y="547370"/>
            <a:ext cx="4320540" cy="1614805"/>
          </a:xfrm>
          <a:prstGeom prst="rect">
            <a:avLst/>
          </a:prstGeom>
          <a:noFill/>
        </p:spPr>
        <p:txBody>
          <a:bodyPr wrap="square" rtlCol="0" anchor="t">
            <a:spAutoFit/>
          </a:bodyPr>
          <a:p>
            <a:r>
              <a:rPr lang="zh-CN" altLang="en-US" sz="900" b="1"/>
              <a:t>Agent：</a:t>
            </a:r>
            <a:r>
              <a:rPr lang="zh-CN" altLang="en-US" sz="900"/>
              <a:t>从DB上采集数据、负责执行AI Service下发的命令；</a:t>
            </a:r>
            <a:endParaRPr lang="zh-CN" altLang="en-US" sz="900"/>
          </a:p>
          <a:p>
            <a:endParaRPr lang="zh-CN" altLang="en-US" sz="900"/>
          </a:p>
          <a:p>
            <a:r>
              <a:rPr lang="zh-CN" altLang="en-US" sz="900" b="1"/>
              <a:t>数据管理平台：</a:t>
            </a:r>
            <a:r>
              <a:rPr lang="zh-CN" altLang="en-US" sz="900"/>
              <a:t>负责数据的缓存、持久化，包括时序数据、日志数据、SQL流水等</a:t>
            </a:r>
            <a:endParaRPr lang="zh-CN" altLang="en-US" sz="900"/>
          </a:p>
          <a:p>
            <a:endParaRPr lang="zh-CN" altLang="en-US" sz="900"/>
          </a:p>
          <a:p>
            <a:r>
              <a:rPr lang="zh-CN" altLang="en-US" sz="900" b="1"/>
              <a:t>AI Service: </a:t>
            </a:r>
            <a:r>
              <a:rPr lang="zh-CN" altLang="en-US" sz="900"/>
              <a:t>包括自监控、自诊断、自优化三个部分，利用机器学习（深度学习）算法、故障模式库等进行问题的发现、分析与解决；</a:t>
            </a:r>
            <a:endParaRPr lang="zh-CN" altLang="en-US" sz="900"/>
          </a:p>
          <a:p>
            <a:endParaRPr lang="zh-CN" altLang="en-US" sz="900"/>
          </a:p>
          <a:p>
            <a:r>
              <a:rPr lang="zh-CN" altLang="en-US" sz="900" b="1"/>
              <a:t>数据总线：</a:t>
            </a:r>
            <a:r>
              <a:rPr lang="zh-CN" altLang="en-US" sz="900"/>
              <a:t>用于将从DB上收集的数据传送到数据管理平台；</a:t>
            </a:r>
            <a:endParaRPr lang="zh-CN" altLang="en-US" sz="900"/>
          </a:p>
          <a:p>
            <a:endParaRPr lang="zh-CN" altLang="en-US" sz="900"/>
          </a:p>
          <a:p>
            <a:r>
              <a:rPr lang="zh-CN" altLang="en-US" sz="900" b="1"/>
              <a:t>控制总线：</a:t>
            </a:r>
            <a:r>
              <a:rPr lang="zh-CN" altLang="en-US" sz="900"/>
              <a:t>用于下发AI Service的运维命令Agent：从DB上采集数据、负责执行AI Service下发的命令</a:t>
            </a:r>
            <a:endParaRPr lang="zh-CN" altLang="en-US" sz="900"/>
          </a:p>
        </p:txBody>
      </p:sp>
      <p:pic>
        <p:nvPicPr>
          <p:cNvPr id="3" name="图片 2"/>
          <p:cNvPicPr>
            <a:picLocks noChangeAspect="1"/>
          </p:cNvPicPr>
          <p:nvPr/>
        </p:nvPicPr>
        <p:blipFill>
          <a:blip r:embed="rId1"/>
          <a:stretch>
            <a:fillRect/>
          </a:stretch>
        </p:blipFill>
        <p:spPr>
          <a:xfrm>
            <a:off x="54610" y="493395"/>
            <a:ext cx="4371975" cy="4083685"/>
          </a:xfrm>
          <a:prstGeom prst="rect">
            <a:avLst/>
          </a:prstGeom>
        </p:spPr>
      </p:pic>
      <p:pic>
        <p:nvPicPr>
          <p:cNvPr id="4" name="图片 3"/>
          <p:cNvPicPr>
            <a:picLocks noChangeAspect="1"/>
          </p:cNvPicPr>
          <p:nvPr/>
        </p:nvPicPr>
        <p:blipFill>
          <a:blip r:embed="rId2"/>
          <a:stretch>
            <a:fillRect/>
          </a:stretch>
        </p:blipFill>
        <p:spPr>
          <a:xfrm>
            <a:off x="4782185" y="2242820"/>
            <a:ext cx="3523615" cy="2534285"/>
          </a:xfrm>
          <a:prstGeom prst="rect">
            <a:avLst/>
          </a:prstGeom>
        </p:spPr>
      </p:pic>
    </p:spTree>
  </p:cSld>
  <p:clrMapOvr>
    <a:masterClrMapping/>
  </p:clrMapOvr>
  <p:transition spd="slow" advTm="0">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Office">
      <a:majorFont>
        <a:latin typeface="Calibri"/>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黑体"/>
        <a:font script="Hant" typeface="新細明體"/>
        <a:font script="Arab" typeface="黑体"/>
        <a:font script="Hebr" typeface="黑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黑体"/>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黑体"/>
        <a:font script="Hant" typeface="新細明體"/>
        <a:font script="Arab" typeface="黑体"/>
        <a:font script="Hebr" typeface="黑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黑体"/>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黑体"/>
        <a:font script="Hant" typeface="新細明體"/>
        <a:font script="Arab" typeface="黑体"/>
        <a:font script="Hebr" typeface="黑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黑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5749</Words>
  <Application>WPS 演示</Application>
  <PresentationFormat>全屏显示(16:9)</PresentationFormat>
  <Paragraphs>643</Paragraphs>
  <Slides>29</Slides>
  <Notes>6</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29</vt:i4>
      </vt:variant>
    </vt:vector>
  </HeadingPairs>
  <TitlesOfParts>
    <vt:vector size="46" baseType="lpstr">
      <vt:lpstr>Arial</vt:lpstr>
      <vt:lpstr>宋体</vt:lpstr>
      <vt:lpstr>Wingdings</vt:lpstr>
      <vt:lpstr>黑体</vt:lpstr>
      <vt:lpstr>微软雅黑</vt:lpstr>
      <vt:lpstr>FZLanTingHeiS-R-GB</vt:lpstr>
      <vt:lpstr>Huawei Sans</vt:lpstr>
      <vt:lpstr>NumberOnly</vt:lpstr>
      <vt:lpstr>FrutigerNext LT Medium</vt:lpstr>
      <vt:lpstr>.AppleSystemUIFont</vt:lpstr>
      <vt:lpstr>Calibri</vt:lpstr>
      <vt:lpstr>Arial Unicode MS</vt:lpstr>
      <vt:lpstr>Segoe Print</vt:lpstr>
      <vt:lpstr>FZLanTingHeiS-R-GB</vt:lpstr>
      <vt:lpstr>Times New Roman</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400086920</dc:title>
  <dc:creator>Administrator</dc:creator>
  <cp:lastModifiedBy>卓懿</cp:lastModifiedBy>
  <cp:revision>214</cp:revision>
  <dcterms:created xsi:type="dcterms:W3CDTF">2014-08-23T07:50:00Z</dcterms:created>
  <dcterms:modified xsi:type="dcterms:W3CDTF">2021-11-09T02:08:53Z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y fmtid="{D5CDD505-2E9C-101B-9397-08002B2CF9AE}" pid="3" name="ICV">
    <vt:lpwstr>75B2A79B37E04F88B431F48A695ABA0C</vt:lpwstr>
  </property>
  <property fmtid="{D5CDD505-2E9C-101B-9397-08002B2CF9AE}" pid="4" name="_2015_ms_pID_725343">
    <vt:lpwstr>(2)nAle0UcekoxeMJrz9Z3N2EfQuQ/c108Rvu6Xaeisl8Ip9qnOJzxm4pLd0ettQzT7EbaAReCo
KrDNxvKGa6XjgO+YdExaLexvTsXe3wz5gglp08bguTpHENEqrVgST6Drn8C1PRCT4HOucI99
hMlDSJSXsV6BNuGn+7u7h0PxthTKG5npWf0kZSo5Ml/ujTq2bvXu+zNGAFZe3MlrxpkRkJOX
00hTKCddXQV2VVVKwc</vt:lpwstr>
  </property>
  <property fmtid="{D5CDD505-2E9C-101B-9397-08002B2CF9AE}" pid="5" name="_2015_ms_pID_7253431">
    <vt:lpwstr>lgTcpWWOvNoR+gKY9VYBrEGgZl/oKC4tfL7VEnf1PTqVuwM5Pq1SRK
uQ3R/1eyyuKnKdU+4bhc2BpY3/FXw8ieP3jmYVccOF+dLomY4Xk+xTUI1iEqirAxDp3yEdUO
Mc+8U5pYNDjmOFs0vC8xiObB2tjF5F5NkLGUfAnf6ZRiq/RuN7lCfvj0M6ObpribQJQ=</vt:lpwstr>
  </property>
  <property fmtid="{D5CDD505-2E9C-101B-9397-08002B2CF9AE}" pid="6" name="_readonly">
    <vt:lpwstr/>
  </property>
  <property fmtid="{D5CDD505-2E9C-101B-9397-08002B2CF9AE}" pid="7" name="_change">
    <vt:lpwstr/>
  </property>
  <property fmtid="{D5CDD505-2E9C-101B-9397-08002B2CF9AE}" pid="8" name="_full-control">
    <vt:lpwstr/>
  </property>
  <property fmtid="{D5CDD505-2E9C-101B-9397-08002B2CF9AE}" pid="9" name="sflag">
    <vt:lpwstr>1629077874</vt:lpwstr>
  </property>
</Properties>
</file>